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46"/>
  </p:notesMasterIdLst>
  <p:sldIdLst>
    <p:sldId id="262" r:id="rId3"/>
    <p:sldId id="261"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81" r:id="rId19"/>
    <p:sldId id="278" r:id="rId20"/>
    <p:sldId id="279" r:id="rId21"/>
    <p:sldId id="280" r:id="rId22"/>
    <p:sldId id="282" r:id="rId23"/>
    <p:sldId id="283" r:id="rId24"/>
    <p:sldId id="284" r:id="rId25"/>
    <p:sldId id="285" r:id="rId26"/>
    <p:sldId id="286" r:id="rId27"/>
    <p:sldId id="287" r:id="rId28"/>
    <p:sldId id="288" r:id="rId29"/>
    <p:sldId id="382" r:id="rId30"/>
    <p:sldId id="383" r:id="rId31"/>
    <p:sldId id="384" r:id="rId32"/>
    <p:sldId id="385" r:id="rId33"/>
    <p:sldId id="386" r:id="rId34"/>
    <p:sldId id="387" r:id="rId35"/>
    <p:sldId id="320" r:id="rId36"/>
    <p:sldId id="322" r:id="rId37"/>
    <p:sldId id="323" r:id="rId38"/>
    <p:sldId id="321" r:id="rId39"/>
    <p:sldId id="289" r:id="rId40"/>
    <p:sldId id="388" r:id="rId41"/>
    <p:sldId id="326" r:id="rId42"/>
    <p:sldId id="393" r:id="rId43"/>
    <p:sldId id="394" r:id="rId44"/>
    <p:sldId id="36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 clrIdx="0">
    <p:extLst>
      <p:ext uri="{19B8F6BF-5375-455C-9EA6-DF929625EA0E}">
        <p15:presenceInfo xmlns:p15="http://schemas.microsoft.com/office/powerpoint/2012/main" userId="S::liannegoldin@liannegoldin.onmicrosoft.com::06c27255-89c1-4904-b374-a0e6e1814cab" providerId="AD"/>
      </p:ext>
    </p:extLst>
  </p:cmAuthor>
  <p:cmAuthor id="2" name="Maltais, Paule" initials="MP" lastIdx="13" clrIdx="1">
    <p:extLst>
      <p:ext uri="{19B8F6BF-5375-455C-9EA6-DF929625EA0E}">
        <p15:presenceInfo xmlns:p15="http://schemas.microsoft.com/office/powerpoint/2012/main" userId="S-1-5-21-1085031214-73586283-839522115-4536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985"/>
    <a:srgbClr val="B6FCEF"/>
    <a:srgbClr val="22E7B6"/>
    <a:srgbClr val="0D755A"/>
    <a:srgbClr val="0B5D49"/>
    <a:srgbClr val="0B614D"/>
    <a:srgbClr val="F5F5F5"/>
    <a:srgbClr val="E8FCF7"/>
    <a:srgbClr val="E8FEFA"/>
    <a:srgbClr val="FE38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250" autoAdjust="0"/>
    <p:restoredTop sz="77347" autoAdjust="0"/>
  </p:normalViewPr>
  <p:slideViewPr>
    <p:cSldViewPr snapToGrid="0">
      <p:cViewPr varScale="1">
        <p:scale>
          <a:sx n="88" d="100"/>
          <a:sy n="88" d="100"/>
        </p:scale>
        <p:origin x="2412"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rgbClr val="A2F103"/>
              </a:solidFill>
              <a:effectLst/>
            </c:spPr>
            <c:extLst>
              <c:ext xmlns:c16="http://schemas.microsoft.com/office/drawing/2014/chart" uri="{C3380CC4-5D6E-409C-BE32-E72D297353CC}">
                <c16:uniqueId val="{00000001-B358-4BCC-BE9F-37515CA66C27}"/>
              </c:ext>
            </c:extLst>
          </c:dPt>
          <c:dPt>
            <c:idx val="1"/>
            <c:bubble3D val="0"/>
            <c:spPr>
              <a:solidFill>
                <a:srgbClr val="FE8F3C"/>
              </a:solidFill>
              <a:effectLst/>
            </c:spPr>
            <c:extLst>
              <c:ext xmlns:c16="http://schemas.microsoft.com/office/drawing/2014/chart" uri="{C3380CC4-5D6E-409C-BE32-E72D297353CC}">
                <c16:uniqueId val="{00000003-B358-4BCC-BE9F-37515CA66C27}"/>
              </c:ext>
            </c:extLst>
          </c:dPt>
          <c:dPt>
            <c:idx val="2"/>
            <c:bubble3D val="0"/>
            <c:spPr>
              <a:solidFill>
                <a:srgbClr val="FF7171"/>
              </a:solidFill>
              <a:effectLst/>
            </c:spPr>
            <c:extLst>
              <c:ext xmlns:c16="http://schemas.microsoft.com/office/drawing/2014/chart" uri="{C3380CC4-5D6E-409C-BE32-E72D297353CC}">
                <c16:uniqueId val="{00000005-B358-4BCC-BE9F-37515CA66C27}"/>
              </c:ext>
            </c:extLst>
          </c:dPt>
          <c:dLbls>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0.32</c:v>
                </c:pt>
                <c:pt idx="1">
                  <c:v>0.35</c:v>
                </c:pt>
                <c:pt idx="2">
                  <c:v>0.33</c:v>
                </c:pt>
              </c:numCache>
            </c:numRef>
          </c:val>
          <c:extLst>
            <c:ext xmlns:c16="http://schemas.microsoft.com/office/drawing/2014/chart" uri="{C3380CC4-5D6E-409C-BE32-E72D297353CC}">
              <c16:uniqueId val="{00000006-B358-4BCC-BE9F-37515CA66C27}"/>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rgbClr val="FE8F3C"/>
            </a:solidFill>
            <a:effectLst/>
          </c:spPr>
          <c:dPt>
            <c:idx val="2"/>
            <c:bubble3D val="0"/>
            <c:spPr>
              <a:solidFill>
                <a:srgbClr val="FF7171"/>
              </a:solidFill>
              <a:effectLst/>
            </c:spPr>
            <c:extLst>
              <c:ext xmlns:c16="http://schemas.microsoft.com/office/drawing/2014/chart" uri="{C3380CC4-5D6E-409C-BE32-E72D297353CC}">
                <c16:uniqueId val="{00000001-CD29-4B96-863C-A5C49F387FC2}"/>
              </c:ext>
            </c:extLst>
          </c:dPt>
          <c:dLbls>
            <c:dLbl>
              <c:idx val="0"/>
              <c:delete val="1"/>
              <c:extLst>
                <c:ext xmlns:c15="http://schemas.microsoft.com/office/drawing/2012/chart" uri="{CE6537A1-D6FC-4f65-9D91-7224C49458BB}"/>
                <c:ext xmlns:c16="http://schemas.microsoft.com/office/drawing/2014/chart" uri="{C3380CC4-5D6E-409C-BE32-E72D297353CC}">
                  <c16:uniqueId val="{00000002-CD29-4B96-863C-A5C49F387FC2}"/>
                </c:ext>
              </c:extLst>
            </c:dLbl>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0.13</c:v>
                </c:pt>
                <c:pt idx="2">
                  <c:v>0.87</c:v>
                </c:pt>
              </c:numCache>
            </c:numRef>
          </c:val>
          <c:extLst>
            <c:ext xmlns:c16="http://schemas.microsoft.com/office/drawing/2014/chart" uri="{C3380CC4-5D6E-409C-BE32-E72D297353CC}">
              <c16:uniqueId val="{00000003-CD29-4B96-863C-A5C49F387FC2}"/>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rgbClr val="A2F103"/>
              </a:solidFill>
              <a:effectLst/>
            </c:spPr>
            <c:extLst>
              <c:ext xmlns:c16="http://schemas.microsoft.com/office/drawing/2014/chart" uri="{C3380CC4-5D6E-409C-BE32-E72D297353CC}">
                <c16:uniqueId val="{00000001-8D6B-4C13-BD9F-9F9E6A40B299}"/>
              </c:ext>
            </c:extLst>
          </c:dPt>
          <c:dPt>
            <c:idx val="1"/>
            <c:bubble3D val="0"/>
            <c:spPr>
              <a:solidFill>
                <a:srgbClr val="FE8F3C"/>
              </a:solidFill>
              <a:effectLst/>
            </c:spPr>
            <c:extLst>
              <c:ext xmlns:c16="http://schemas.microsoft.com/office/drawing/2014/chart" uri="{C3380CC4-5D6E-409C-BE32-E72D297353CC}">
                <c16:uniqueId val="{00000003-8D6B-4C13-BD9F-9F9E6A40B299}"/>
              </c:ext>
            </c:extLst>
          </c:dPt>
          <c:dPt>
            <c:idx val="2"/>
            <c:bubble3D val="0"/>
            <c:spPr>
              <a:solidFill>
                <a:srgbClr val="FF7171"/>
              </a:solidFill>
              <a:effectLst/>
            </c:spPr>
            <c:extLst>
              <c:ext xmlns:c16="http://schemas.microsoft.com/office/drawing/2014/chart" uri="{C3380CC4-5D6E-409C-BE32-E72D297353CC}">
                <c16:uniqueId val="{00000005-8D6B-4C13-BD9F-9F9E6A40B299}"/>
              </c:ext>
            </c:extLst>
          </c:dPt>
          <c:dLbls>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0.34</c:v>
                </c:pt>
                <c:pt idx="1">
                  <c:v>0.36</c:v>
                </c:pt>
                <c:pt idx="2">
                  <c:v>0.3</c:v>
                </c:pt>
              </c:numCache>
            </c:numRef>
          </c:val>
          <c:extLst>
            <c:ext xmlns:c16="http://schemas.microsoft.com/office/drawing/2014/chart" uri="{C3380CC4-5D6E-409C-BE32-E72D297353CC}">
              <c16:uniqueId val="{00000006-8D6B-4C13-BD9F-9F9E6A40B299}"/>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501579097452785"/>
          <c:y val="0.151647051541313"/>
          <c:w val="0.6499684180509443"/>
          <c:h val="0.69670589691737395"/>
        </c:manualLayout>
      </c:layout>
      <c:doughnutChart>
        <c:varyColors val="1"/>
        <c:ser>
          <c:idx val="0"/>
          <c:order val="0"/>
          <c:tx>
            <c:strRef>
              <c:f>Sheet1!$B$1</c:f>
              <c:strCache>
                <c:ptCount val="1"/>
                <c:pt idx="0">
                  <c:v>Sales</c:v>
                </c:pt>
              </c:strCache>
            </c:strRef>
          </c:tx>
          <c:spPr>
            <a:solidFill>
              <a:srgbClr val="FF7171"/>
            </a:solidFill>
            <a:effectLst/>
          </c:spPr>
          <c:dPt>
            <c:idx val="0"/>
            <c:bubble3D val="0"/>
            <c:extLst>
              <c:ext xmlns:c16="http://schemas.microsoft.com/office/drawing/2014/chart" uri="{C3380CC4-5D6E-409C-BE32-E72D297353CC}">
                <c16:uniqueId val="{00000001-BA06-42E8-9785-BE8F767C0222}"/>
              </c:ext>
            </c:extLst>
          </c:dPt>
          <c:dPt>
            <c:idx val="1"/>
            <c:bubble3D val="0"/>
            <c:spPr>
              <a:solidFill>
                <a:srgbClr val="FE8F3C"/>
              </a:solidFill>
              <a:effectLst/>
            </c:spPr>
            <c:extLst>
              <c:ext xmlns:c16="http://schemas.microsoft.com/office/drawing/2014/chart" uri="{C3380CC4-5D6E-409C-BE32-E72D297353CC}">
                <c16:uniqueId val="{00000003-BA06-42E8-9785-BE8F767C0222}"/>
              </c:ext>
            </c:extLst>
          </c:dPt>
          <c:dPt>
            <c:idx val="2"/>
            <c:bubble3D val="0"/>
            <c:extLst>
              <c:ext xmlns:c16="http://schemas.microsoft.com/office/drawing/2014/chart" uri="{C3380CC4-5D6E-409C-BE32-E72D297353CC}">
                <c16:uniqueId val="{00000005-BA06-42E8-9785-BE8F767C0222}"/>
              </c:ext>
            </c:extLst>
          </c:dPt>
          <c:dLbls>
            <c:dLbl>
              <c:idx val="0"/>
              <c:delete val="1"/>
              <c:extLst>
                <c:ext xmlns:c15="http://schemas.microsoft.com/office/drawing/2012/chart" uri="{CE6537A1-D6FC-4f65-9D91-7224C49458BB}"/>
                <c:ext xmlns:c16="http://schemas.microsoft.com/office/drawing/2014/chart" uri="{C3380CC4-5D6E-409C-BE32-E72D297353CC}">
                  <c16:uniqueId val="{00000001-BA06-42E8-9785-BE8F767C0222}"/>
                </c:ext>
              </c:extLst>
            </c:dLbl>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0.47</c:v>
                </c:pt>
                <c:pt idx="2">
                  <c:v>0.53</c:v>
                </c:pt>
              </c:numCache>
            </c:numRef>
          </c:val>
          <c:extLst>
            <c:ext xmlns:c16="http://schemas.microsoft.com/office/drawing/2014/chart" uri="{C3380CC4-5D6E-409C-BE32-E72D297353CC}">
              <c16:uniqueId val="{00000006-BA06-42E8-9785-BE8F767C0222}"/>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C6C4-4B49-BE5C-22C6829C2823}"/>
              </c:ext>
            </c:extLst>
          </c:dPt>
          <c:dPt>
            <c:idx val="1"/>
            <c:bubble3D val="0"/>
            <c:spPr>
              <a:solidFill>
                <a:srgbClr val="FF7171"/>
              </a:solidFill>
              <a:effectLst/>
            </c:spPr>
            <c:extLst>
              <c:ext xmlns:c16="http://schemas.microsoft.com/office/drawing/2014/chart" uri="{C3380CC4-5D6E-409C-BE32-E72D297353CC}">
                <c16:uniqueId val="{00000002-C6C4-4B49-BE5C-22C6829C2823}"/>
              </c:ext>
            </c:extLst>
          </c:dPt>
          <c:dPt>
            <c:idx val="2"/>
            <c:bubble3D val="0"/>
            <c:spPr>
              <a:solidFill>
                <a:srgbClr val="A2F103"/>
              </a:solidFill>
              <a:effectLst/>
            </c:spPr>
            <c:extLst>
              <c:ext xmlns:c16="http://schemas.microsoft.com/office/drawing/2014/chart" uri="{C3380CC4-5D6E-409C-BE32-E72D297353CC}">
                <c16:uniqueId val="{00000004-C6C4-4B49-BE5C-22C6829C2823}"/>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C6C4-4B49-BE5C-22C6829C2823}"/>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C6C4-4B49-BE5C-22C6829C2823}"/>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5 mg BID </c:v>
                </c:pt>
                <c:pt idx="1">
                  <c:v>2.5 mg BID discordant </c:v>
                </c:pt>
                <c:pt idx="2">
                  <c:v>2.5 mg BID concordant</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5-C6C4-4B49-BE5C-22C6829C2823}"/>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DE1B-44E4-91CF-3D4205F06CD5}"/>
              </c:ext>
            </c:extLst>
          </c:dPt>
          <c:dPt>
            <c:idx val="1"/>
            <c:bubble3D val="0"/>
            <c:spPr>
              <a:solidFill>
                <a:srgbClr val="FF7171"/>
              </a:solidFill>
              <a:effectLst/>
            </c:spPr>
            <c:extLst>
              <c:ext xmlns:c16="http://schemas.microsoft.com/office/drawing/2014/chart" uri="{C3380CC4-5D6E-409C-BE32-E72D297353CC}">
                <c16:uniqueId val="{00000002-DE1B-44E4-91CF-3D4205F06CD5}"/>
              </c:ext>
            </c:extLst>
          </c:dPt>
          <c:dPt>
            <c:idx val="2"/>
            <c:bubble3D val="0"/>
            <c:spPr>
              <a:solidFill>
                <a:srgbClr val="A2F103"/>
              </a:solidFill>
              <a:effectLst/>
            </c:spPr>
            <c:extLst>
              <c:ext xmlns:c16="http://schemas.microsoft.com/office/drawing/2014/chart" uri="{C3380CC4-5D6E-409C-BE32-E72D297353CC}">
                <c16:uniqueId val="{00000004-DE1B-44E4-91CF-3D4205F06CD5}"/>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DE1B-44E4-91CF-3D4205F06CD5}"/>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DE1B-44E4-91CF-3D4205F06CD5}"/>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150 mg BID</c:v>
                </c:pt>
                <c:pt idx="1">
                  <c:v>110 mg BID discordant </c:v>
                </c:pt>
                <c:pt idx="2">
                  <c:v>110 mg BID concordant</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5-DE1B-44E4-91CF-3D4205F06CD5}"/>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7E89-441F-BC0A-D6E615609362}"/>
              </c:ext>
            </c:extLst>
          </c:dPt>
          <c:dPt>
            <c:idx val="1"/>
            <c:bubble3D val="0"/>
            <c:spPr>
              <a:solidFill>
                <a:srgbClr val="FF7171"/>
              </a:solidFill>
              <a:effectLst/>
            </c:spPr>
            <c:extLst>
              <c:ext xmlns:c16="http://schemas.microsoft.com/office/drawing/2014/chart" uri="{C3380CC4-5D6E-409C-BE32-E72D297353CC}">
                <c16:uniqueId val="{00000002-7E89-441F-BC0A-D6E615609362}"/>
              </c:ext>
            </c:extLst>
          </c:dPt>
          <c:dPt>
            <c:idx val="2"/>
            <c:bubble3D val="0"/>
            <c:spPr>
              <a:solidFill>
                <a:srgbClr val="A2F103"/>
              </a:solidFill>
              <a:effectLst/>
            </c:spPr>
            <c:extLst>
              <c:ext xmlns:c16="http://schemas.microsoft.com/office/drawing/2014/chart" uri="{C3380CC4-5D6E-409C-BE32-E72D297353CC}">
                <c16:uniqueId val="{00000004-7E89-441F-BC0A-D6E615609362}"/>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7E89-441F-BC0A-D6E615609362}"/>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7E89-441F-BC0A-D6E615609362}"/>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20 mg OD</c:v>
                </c:pt>
                <c:pt idx="1">
                  <c:v>15 mg OD discordant </c:v>
                </c:pt>
                <c:pt idx="2">
                  <c:v>15 mg OD concordant</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7E89-441F-BC0A-D6E615609362}"/>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invertIfNegative val="0"/>
          <c:dPt>
            <c:idx val="0"/>
            <c:invertIfNegative val="0"/>
            <c:bubble3D val="0"/>
            <c:spPr>
              <a:solidFill>
                <a:srgbClr val="0D755A"/>
              </a:solidFill>
              <a:ln>
                <a:solidFill>
                  <a:sysClr val="window" lastClr="FFFFFF"/>
                </a:solidFill>
              </a:ln>
            </c:spPr>
            <c:extLst>
              <c:ext xmlns:c16="http://schemas.microsoft.com/office/drawing/2014/chart" uri="{C3380CC4-5D6E-409C-BE32-E72D297353CC}">
                <c16:uniqueId val="{00000001-7B15-402F-B26E-13BF8A67C496}"/>
              </c:ext>
            </c:extLst>
          </c:dPt>
          <c:dPt>
            <c:idx val="1"/>
            <c:invertIfNegative val="0"/>
            <c:bubble3D val="0"/>
            <c:spPr>
              <a:solidFill>
                <a:srgbClr val="13A985"/>
              </a:solidFill>
              <a:ln>
                <a:solidFill>
                  <a:sysClr val="window" lastClr="FFFFFF"/>
                </a:solidFill>
              </a:ln>
            </c:spPr>
            <c:extLst>
              <c:ext xmlns:c16="http://schemas.microsoft.com/office/drawing/2014/chart" uri="{C3380CC4-5D6E-409C-BE32-E72D297353CC}">
                <c16:uniqueId val="{00000003-7B15-402F-B26E-13BF8A67C496}"/>
              </c:ext>
            </c:extLst>
          </c:dPt>
          <c:dPt>
            <c:idx val="2"/>
            <c:invertIfNegative val="0"/>
            <c:bubble3D val="0"/>
            <c:spPr>
              <a:solidFill>
                <a:srgbClr val="22E7B6"/>
              </a:solidFill>
              <a:ln>
                <a:solidFill>
                  <a:sysClr val="window" lastClr="FFFFFF"/>
                </a:solidFill>
              </a:ln>
            </c:spPr>
            <c:extLst>
              <c:ext xmlns:c16="http://schemas.microsoft.com/office/drawing/2014/chart" uri="{C3380CC4-5D6E-409C-BE32-E72D297353CC}">
                <c16:uniqueId val="{00000005-7B15-402F-B26E-13BF8A67C496}"/>
              </c:ext>
            </c:extLst>
          </c:dPt>
          <c:dPt>
            <c:idx val="3"/>
            <c:invertIfNegative val="0"/>
            <c:bubble3D val="0"/>
            <c:spPr>
              <a:solidFill>
                <a:srgbClr val="B6FCEF"/>
              </a:solidFill>
              <a:ln>
                <a:solidFill>
                  <a:sysClr val="window" lastClr="FFFFFF"/>
                </a:solidFill>
              </a:ln>
            </c:spPr>
            <c:extLst>
              <c:ext xmlns:c16="http://schemas.microsoft.com/office/drawing/2014/chart" uri="{C3380CC4-5D6E-409C-BE32-E72D297353CC}">
                <c16:uniqueId val="{00000007-7B15-402F-B26E-13BF8A67C496}"/>
              </c:ext>
            </c:extLst>
          </c:dPt>
          <c:cat>
            <c:numRef>
              <c:f>Sheet1!$A$2:$A$5</c:f>
              <c:numCache>
                <c:formatCode>General</c:formatCode>
                <c:ptCount val="4"/>
              </c:numCache>
            </c:numRef>
          </c:cat>
          <c:val>
            <c:numRef>
              <c:f>Sheet1!$B$2:$B$5</c:f>
              <c:numCache>
                <c:formatCode>General</c:formatCode>
                <c:ptCount val="4"/>
                <c:pt idx="0">
                  <c:v>52.1</c:v>
                </c:pt>
                <c:pt idx="1">
                  <c:v>47.6</c:v>
                </c:pt>
                <c:pt idx="2">
                  <c:v>45.9</c:v>
                </c:pt>
                <c:pt idx="3">
                  <c:v>38.700000000000003</c:v>
                </c:pt>
              </c:numCache>
            </c:numRef>
          </c:val>
          <c:extLst>
            <c:ext xmlns:c16="http://schemas.microsoft.com/office/drawing/2014/chart" uri="{C3380CC4-5D6E-409C-BE32-E72D297353CC}">
              <c16:uniqueId val="{00000008-7B15-402F-B26E-13BF8A67C496}"/>
            </c:ext>
          </c:extLst>
        </c:ser>
        <c:ser>
          <c:idx val="1"/>
          <c:order val="1"/>
          <c:tx>
            <c:strRef>
              <c:f>Sheet1!$C$1</c:f>
              <c:strCache>
                <c:ptCount val="1"/>
                <c:pt idx="0">
                  <c:v>Column1</c:v>
                </c:pt>
              </c:strCache>
            </c:strRef>
          </c:tx>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9-7B15-402F-B26E-13BF8A67C496}"/>
            </c:ext>
          </c:extLst>
        </c:ser>
        <c:dLbls>
          <c:showLegendKey val="0"/>
          <c:showVal val="0"/>
          <c:showCatName val="0"/>
          <c:showSerName val="0"/>
          <c:showPercent val="0"/>
          <c:showBubbleSize val="0"/>
        </c:dLbls>
        <c:gapWidth val="50"/>
        <c:overlap val="100"/>
        <c:axId val="-2087002152"/>
        <c:axId val="-2085392776"/>
      </c:barChart>
      <c:catAx>
        <c:axId val="-2087002152"/>
        <c:scaling>
          <c:orientation val="minMax"/>
        </c:scaling>
        <c:delete val="0"/>
        <c:axPos val="b"/>
        <c:numFmt formatCode="General" sourceLinked="1"/>
        <c:majorTickMark val="out"/>
        <c:minorTickMark val="none"/>
        <c:tickLblPos val="nextTo"/>
        <c:spPr>
          <a:ln w="19050">
            <a:solidFill>
              <a:srgbClr val="08080A"/>
            </a:solidFill>
          </a:ln>
        </c:spPr>
        <c:txPr>
          <a:bodyPr/>
          <a:lstStyle/>
          <a:p>
            <a:pPr>
              <a:defRPr lang="en-US"/>
            </a:pPr>
            <a:endParaRPr lang="en-US"/>
          </a:p>
        </c:txPr>
        <c:crossAx val="-2085392776"/>
        <c:crosses val="autoZero"/>
        <c:auto val="1"/>
        <c:lblAlgn val="ctr"/>
        <c:lblOffset val="100"/>
        <c:noMultiLvlLbl val="0"/>
      </c:catAx>
      <c:valAx>
        <c:axId val="-2085392776"/>
        <c:scaling>
          <c:orientation val="minMax"/>
          <c:max val="100"/>
        </c:scaling>
        <c:delete val="0"/>
        <c:axPos val="l"/>
        <c:numFmt formatCode="#,##0" sourceLinked="0"/>
        <c:majorTickMark val="out"/>
        <c:minorTickMark val="none"/>
        <c:tickLblPos val="nextTo"/>
        <c:spPr>
          <a:ln w="19050">
            <a:solidFill>
              <a:sysClr val="windowText" lastClr="000000"/>
            </a:solidFill>
          </a:ln>
        </c:spPr>
        <c:txPr>
          <a:bodyPr/>
          <a:lstStyle/>
          <a:p>
            <a:pPr>
              <a:defRPr lang="en-US" b="0" i="0">
                <a:solidFill>
                  <a:srgbClr val="08080A"/>
                </a:solidFill>
                <a:latin typeface="Arial Narrow" panose="020B0606020202030204" pitchFamily="34" charset="0"/>
              </a:defRPr>
            </a:pPr>
            <a:endParaRPr lang="en-US"/>
          </a:p>
        </c:txPr>
        <c:crossAx val="-2087002152"/>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FA2C4-7DDE-4A77-AF12-156603E61102}" type="datetimeFigureOut">
              <a:rPr lang="en-CA" smtClean="0"/>
              <a:t>17/04/2020</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84ADC-84FC-43B8-A445-2E41640284B5}" type="slidenum">
              <a:rPr lang="en-CA" smtClean="0"/>
              <a:t>‹#›</a:t>
            </a:fld>
            <a:endParaRPr lang="en-CA"/>
          </a:p>
        </p:txBody>
      </p:sp>
    </p:spTree>
    <p:extLst>
      <p:ext uri="{BB962C8B-B14F-4D97-AF65-F5344CB8AC3E}">
        <p14:creationId xmlns:p14="http://schemas.microsoft.com/office/powerpoint/2010/main" val="3107139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46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258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155F957-9FAA-409F-9FF3-D404DBB2FA9E}"/>
              </a:ext>
            </a:extLst>
          </p:cNvPr>
          <p:cNvSpPr>
            <a:spLocks noGrp="1"/>
          </p:cNvSpPr>
          <p:nvPr>
            <p:ph type="body" idx="1"/>
          </p:nvPr>
        </p:nvSpPr>
        <p:spPr/>
        <p:txBody>
          <a:bodyPr/>
          <a:lstStyle/>
          <a:p>
            <a:r>
              <a:rPr lang="en-CA" sz="800" b="1" dirty="0">
                <a:solidFill>
                  <a:schemeClr val="tx1"/>
                </a:solidFill>
                <a:latin typeface="+mn-lt"/>
              </a:rPr>
              <a:t>Speaker Notes:</a:t>
            </a:r>
          </a:p>
          <a:p>
            <a:endParaRPr lang="en-CA" sz="800" b="1" dirty="0">
              <a:solidFill>
                <a:schemeClr val="tx1"/>
              </a:solidFill>
              <a:latin typeface="+mn-lt"/>
            </a:endParaRPr>
          </a:p>
          <a:p>
            <a:pPr marL="181240" indent="-181240">
              <a:buFont typeface="Arial"/>
              <a:buChar char="•"/>
            </a:pPr>
            <a:r>
              <a:rPr lang="en-US" sz="1200" dirty="0">
                <a:solidFill>
                  <a:schemeClr val="tx1"/>
                </a:solidFill>
                <a:latin typeface="+mn-lt"/>
              </a:rPr>
              <a:t>Of the 556 AF patients on Apixaban, 23% were given the reduced dose of 2.5</a:t>
            </a:r>
            <a:r>
              <a:rPr lang="en-US" sz="1200" baseline="0" dirty="0">
                <a:solidFill>
                  <a:schemeClr val="tx1"/>
                </a:solidFill>
                <a:latin typeface="+mn-lt"/>
              </a:rPr>
              <a:t> mg bid of whom about </a:t>
            </a:r>
            <a:r>
              <a:rPr lang="en-US" sz="1200" u="sng" baseline="0" dirty="0">
                <a:solidFill>
                  <a:schemeClr val="tx1"/>
                </a:solidFill>
                <a:latin typeface="+mn-lt"/>
              </a:rPr>
              <a:t>half</a:t>
            </a:r>
            <a:r>
              <a:rPr lang="en-US" sz="1200" baseline="0" dirty="0">
                <a:solidFill>
                  <a:schemeClr val="tx1"/>
                </a:solidFill>
                <a:latin typeface="+mn-lt"/>
              </a:rPr>
              <a:t> (13% of the total) did not have 2 of the 3 “ABC” criteria present (age ≥ 80, weight ≤ 60 kg, creatinine ≥ 133)</a:t>
            </a:r>
          </a:p>
          <a:p>
            <a:pPr marL="181240" indent="-181240">
              <a:buFont typeface="Arial"/>
              <a:buChar char="•"/>
            </a:pPr>
            <a:r>
              <a:rPr lang="en-US" sz="1200" baseline="0" dirty="0">
                <a:solidFill>
                  <a:schemeClr val="tx1"/>
                </a:solidFill>
                <a:latin typeface="+mn-lt"/>
              </a:rPr>
              <a:t>Of the 181 patients on Dabigatran, 38% were on the reduced dose of 110mg bid and only 4% were felt to be on a dosage that was discordant with current Canadian Guidelines</a:t>
            </a:r>
          </a:p>
          <a:p>
            <a:pPr marL="181240" indent="-181240">
              <a:buFont typeface="Arial"/>
              <a:buChar char="•"/>
            </a:pPr>
            <a:r>
              <a:rPr lang="en-US" sz="1200" baseline="0" dirty="0">
                <a:solidFill>
                  <a:schemeClr val="tx1"/>
                </a:solidFill>
                <a:latin typeface="+mn-lt"/>
              </a:rPr>
              <a:t>Of the 369 patients on Rivaroxaban, 18% were on a reduced dose and 8% were felt to have been reduced to 15 mg daily inappropriately.</a:t>
            </a:r>
          </a:p>
          <a:p>
            <a:pPr marL="181240" indent="-181240">
              <a:buFont typeface="Arial"/>
              <a:buChar char="•"/>
            </a:pPr>
            <a:r>
              <a:rPr lang="en-US" sz="1200" baseline="0" dirty="0">
                <a:solidFill>
                  <a:schemeClr val="tx1"/>
                </a:solidFill>
                <a:latin typeface="+mn-lt"/>
              </a:rPr>
              <a:t>Overall, the message is that there is some room for improvement through further knowledge dissemination</a:t>
            </a:r>
            <a:endParaRPr lang="en-US" sz="1200" dirty="0">
              <a:solidFill>
                <a:schemeClr val="tx1"/>
              </a:solidFill>
              <a:latin typeface="+mn-lt"/>
            </a:endParaRPr>
          </a:p>
          <a:p>
            <a:endParaRPr lang="en-CA" sz="1200" b="1"/>
          </a:p>
          <a:p>
            <a:endParaRPr lang="en-CA"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3D4FE6E-6BB0-4AAF-B249-2A4F0D2F107C}"/>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It is important to emphasize</a:t>
            </a:r>
            <a:r>
              <a:rPr lang="en-US" sz="1200" baseline="0" dirty="0"/>
              <a:t> that randomized controlled trials (RCTs) represent the strongest type of medical evidence to guide management of patients.</a:t>
            </a:r>
          </a:p>
          <a:p>
            <a:pPr marL="171450" indent="-171450">
              <a:buFont typeface="Arial"/>
              <a:buChar char="•"/>
            </a:pPr>
            <a:r>
              <a:rPr lang="en-US" sz="1200" baseline="0" dirty="0"/>
              <a:t>Observational studies vary on quality and can be confirmatory and reassuring when results agree with those of RCTs.  When there is disagreement with RCTs, observational studies are considered “hypothesis generating” and findings need to be prospectively confirmed by randomized RCTs.   </a:t>
            </a:r>
            <a:endParaRPr lang="en-US" sz="1200" dirty="0"/>
          </a:p>
          <a:p>
            <a:endParaRPr lang="en-CA" dirty="0"/>
          </a:p>
        </p:txBody>
      </p:sp>
    </p:spTree>
    <p:extLst>
      <p:ext uri="{BB962C8B-B14F-4D97-AF65-F5344CB8AC3E}">
        <p14:creationId xmlns:p14="http://schemas.microsoft.com/office/powerpoint/2010/main" val="283428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 slide is self-explanatory and may be used at the speakers discretion to emphasize some of the many barriers we face in ensuring long-term patient compliance to DOACs in a world of “fake-news” and multiple different</a:t>
            </a:r>
            <a:r>
              <a:rPr lang="en-US" sz="1200" baseline="0" dirty="0"/>
              <a:t> “opinions” from biased sources who often have a less than scientific personal agenda… Patients (and physicians..) must beware in a world of readily accessible (mis)information!</a:t>
            </a:r>
            <a:endParaRPr lang="en-US" sz="1200" dirty="0"/>
          </a:p>
          <a:p>
            <a:endParaRPr lang="en-CA" dirty="0"/>
          </a:p>
        </p:txBody>
      </p:sp>
    </p:spTree>
    <p:extLst>
      <p:ext uri="{BB962C8B-B14F-4D97-AF65-F5344CB8AC3E}">
        <p14:creationId xmlns:p14="http://schemas.microsoft.com/office/powerpoint/2010/main" val="3939868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a:t>
            </a:r>
            <a:r>
              <a:rPr lang="en-US" sz="1200" baseline="0" dirty="0"/>
              <a:t> slide can be used to elaborate on comments made to slide 22 and list some of the potential uses of observational RWD studies.</a:t>
            </a:r>
            <a:endParaRPr lang="en-US" sz="1200" dirty="0"/>
          </a:p>
          <a:p>
            <a:endParaRPr lang="en-CA" dirty="0"/>
          </a:p>
        </p:txBody>
      </p:sp>
    </p:spTree>
    <p:extLst>
      <p:ext uri="{BB962C8B-B14F-4D97-AF65-F5344CB8AC3E}">
        <p14:creationId xmlns:p14="http://schemas.microsoft.com/office/powerpoint/2010/main" val="244844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 slide is useful when describing how non-randomized “big data” is used in Real</a:t>
            </a:r>
            <a:r>
              <a:rPr lang="en-US" sz="1200" baseline="0" dirty="0"/>
              <a:t> World studies. Propensity score matching attempts to correct for the absence of prospective randomization when analyzing data retrospectively.</a:t>
            </a:r>
            <a:r>
              <a:rPr lang="en-US" sz="1200" dirty="0"/>
              <a:t>   Only</a:t>
            </a:r>
            <a:r>
              <a:rPr lang="en-US" sz="1200" baseline="0" dirty="0"/>
              <a:t> variables that are  available in the dataset can be matched and corrected for leaving plenty of room for unaccounted for bias.  This is why propensity score matching can never be as powerful as prospective double blind randomization where groups are generally identical except for the variable (e.g. drug) under investigation.</a:t>
            </a:r>
          </a:p>
          <a:p>
            <a:pPr marL="171450" indent="-171450">
              <a:buFont typeface="Arial"/>
              <a:buChar char="•"/>
            </a:pPr>
            <a:r>
              <a:rPr lang="en-US" sz="1200" baseline="0" dirty="0"/>
              <a:t>May be used as a backup slide at the presenter’s discretion </a:t>
            </a:r>
            <a:endParaRPr lang="en-US" sz="1200" dirty="0"/>
          </a:p>
          <a:p>
            <a:endParaRPr lang="en-CA" dirty="0"/>
          </a:p>
        </p:txBody>
      </p:sp>
    </p:spTree>
    <p:extLst>
      <p:ext uri="{BB962C8B-B14F-4D97-AF65-F5344CB8AC3E}">
        <p14:creationId xmlns:p14="http://schemas.microsoft.com/office/powerpoint/2010/main" val="176270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US" b="1" dirty="0"/>
          </a:p>
          <a:p>
            <a:r>
              <a:rPr lang="en-US" b="1" dirty="0"/>
              <a:t>Slide compares the strengths and weaknesses of observational real world data, empowering the attendee to better discriminate between the growing number of RWD studies published each year.</a:t>
            </a:r>
          </a:p>
          <a:p>
            <a:r>
              <a:rPr lang="en-US" b="1" dirty="0"/>
              <a:t>Useful adjunct to slide 26 depending on the audience interest in the subject</a:t>
            </a:r>
          </a:p>
          <a:p>
            <a:endParaRPr lang="en-CA" dirty="0"/>
          </a:p>
        </p:txBody>
      </p:sp>
    </p:spTree>
    <p:extLst>
      <p:ext uri="{BB962C8B-B14F-4D97-AF65-F5344CB8AC3E}">
        <p14:creationId xmlns:p14="http://schemas.microsoft.com/office/powerpoint/2010/main" val="290261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three major new OAC trials: RE-LY, ROCKET and ARISTOTLE</a:t>
            </a:r>
          </a:p>
          <a:p>
            <a:pPr marL="181229" indent="-181229" defTabSz="483276">
              <a:buFont typeface="Arial"/>
              <a:buChar char="•"/>
              <a:defRPr/>
            </a:pPr>
            <a:r>
              <a:rPr lang="en-US" sz="1000" dirty="0">
                <a:ea typeface="Microsoft YaHei" pitchFamily="34" charset="-122"/>
              </a:rPr>
              <a:t>Dabigatran 150 mg and apixaban 5 mg are associated with significant reduction of stroke/SE vs. warfarin. </a:t>
            </a:r>
          </a:p>
          <a:p>
            <a:pPr marL="181229" indent="-181229" defTabSz="483276">
              <a:buFont typeface="Arial"/>
              <a:buChar char="•"/>
              <a:defRPr/>
            </a:pPr>
            <a:r>
              <a:rPr lang="en-US" sz="1000" dirty="0">
                <a:ea typeface="Microsoft YaHei" pitchFamily="34" charset="-122"/>
              </a:rPr>
              <a:t>Dabigatran 110 mg and apixaban 5 mg are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new OACs are associated with a significant reduction of ICH compared to warfarin.</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significant reduction of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endParaRPr lang="en-CA" dirty="0"/>
          </a:p>
        </p:txBody>
      </p:sp>
    </p:spTree>
    <p:extLst>
      <p:ext uri="{BB962C8B-B14F-4D97-AF65-F5344CB8AC3E}">
        <p14:creationId xmlns:p14="http://schemas.microsoft.com/office/powerpoint/2010/main" val="235226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Notes:</a:t>
            </a:r>
          </a:p>
          <a:p>
            <a:endParaRPr lang="en-US" sz="1200" b="1" dirty="0"/>
          </a:p>
          <a:p>
            <a:pPr marL="181229" indent="-181229">
              <a:spcBef>
                <a:spcPct val="0"/>
              </a:spcBef>
              <a:buFont typeface="Arial"/>
              <a:buChar char="•"/>
            </a:pPr>
            <a:r>
              <a:rPr lang="en-AU" altLang="en-US" sz="1200" noProof="0" dirty="0">
                <a:latin typeface="Arial" charset="0"/>
                <a:ea typeface="ＭＳ Ｐゴシック"/>
                <a:cs typeface="ＭＳ Ｐゴシック"/>
              </a:rPr>
              <a:t>This</a:t>
            </a:r>
            <a:r>
              <a:rPr lang="en-AU" altLang="en-US" sz="1200" baseline="0" noProof="0" dirty="0">
                <a:latin typeface="Arial" charset="0"/>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1200" baseline="0" noProof="0" dirty="0">
                <a:latin typeface="Arial" charset="0"/>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1200" baseline="0" dirty="0">
                <a:latin typeface="Arial" charset="0"/>
                <a:ea typeface="ＭＳ Ｐゴシック"/>
                <a:cs typeface="ＭＳ Ｐゴシック"/>
              </a:rPr>
              <a:t>nt.</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There is no longer any need to calculate a patient’s HASBLED score as this does not influence management (most patients are </a:t>
            </a:r>
            <a:r>
              <a:rPr lang="en-CA" altLang="en-US" sz="1200" i="1" baseline="0" noProof="0" dirty="0" err="1">
                <a:latin typeface="Arial" charset="0"/>
                <a:ea typeface="ＭＳ Ｐゴシック"/>
                <a:cs typeface="ＭＳ Ｐゴシック"/>
              </a:rPr>
              <a:t>antioagulated</a:t>
            </a:r>
            <a:r>
              <a:rPr lang="en-CA" altLang="en-US" sz="1200" i="1" baseline="0" noProof="0" dirty="0">
                <a:latin typeface="Arial" charset="0"/>
                <a:ea typeface="ＭＳ Ｐゴシック"/>
                <a:cs typeface="ＭＳ Ｐゴシック"/>
              </a:rPr>
              <a:t> even, if at higher bleeding risk..)</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1200" i="1" noProof="0" dirty="0">
              <a:latin typeface="Arial" charset="0"/>
              <a:ea typeface="ＭＳ Ｐゴシック"/>
              <a:cs typeface="ＭＳ Ｐゴシック"/>
            </a:endParaRPr>
          </a:p>
          <a:p>
            <a:endParaRPr lang="en-CA" dirty="0"/>
          </a:p>
        </p:txBody>
      </p:sp>
      <p:sp>
        <p:nvSpPr>
          <p:cNvPr id="4" name="Slide Number Placeholder 3"/>
          <p:cNvSpPr>
            <a:spLocks noGrp="1"/>
          </p:cNvSpPr>
          <p:nvPr>
            <p:ph type="sldNum" sz="quarter" idx="5"/>
          </p:nvPr>
        </p:nvSpPr>
        <p:spPr/>
        <p:txBody>
          <a:bodyPr/>
          <a:lstStyle/>
          <a:p>
            <a:fld id="{8E484ADC-84FC-43B8-A445-2E41640284B5}" type="slidenum">
              <a:rPr lang="en-CA" smtClean="0"/>
              <a:t>9</a:t>
            </a:fld>
            <a:endParaRPr lang="en-CA"/>
          </a:p>
        </p:txBody>
      </p:sp>
    </p:spTree>
    <p:extLst>
      <p:ext uri="{BB962C8B-B14F-4D97-AF65-F5344CB8AC3E}">
        <p14:creationId xmlns:p14="http://schemas.microsoft.com/office/powerpoint/2010/main" val="57717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000" b="1" dirty="0"/>
              <a:t>Reference:</a:t>
            </a:r>
            <a:r>
              <a:rPr lang="en-US" sz="1000" dirty="0"/>
              <a:t> Lip GYH, </a:t>
            </a:r>
            <a:r>
              <a:rPr lang="en-US" sz="1000" dirty="0" err="1"/>
              <a:t>Keshishian</a:t>
            </a:r>
            <a:r>
              <a:rPr lang="en-US" sz="1000" dirty="0"/>
              <a:t> A, Li X, et al. Effectiveness and safety of oral anticoagulants among nonvalvular atrial fibrillation patients [published correction appears in </a:t>
            </a:r>
            <a:r>
              <a:rPr lang="en-US" sz="1000" i="1" dirty="0"/>
              <a:t>Stroke</a:t>
            </a:r>
            <a:r>
              <a:rPr lang="en-US" sz="1000" dirty="0"/>
              <a:t>. 2020;0:STR.0000000000000218]. </a:t>
            </a:r>
            <a:r>
              <a:rPr lang="en-US" sz="1000" i="1" dirty="0"/>
              <a:t>Stroke</a:t>
            </a:r>
            <a:r>
              <a:rPr lang="en-US" sz="1000" dirty="0"/>
              <a:t>. 2018;49(12):2933-2944. </a:t>
            </a:r>
          </a:p>
          <a:p>
            <a:endParaRPr lang="fr-CA" sz="1000" dirty="0"/>
          </a:p>
          <a:p>
            <a:r>
              <a:rPr lang="fr-CA" sz="1000" b="1" kern="1200" dirty="0" err="1">
                <a:solidFill>
                  <a:schemeClr val="tx1"/>
                </a:solidFill>
                <a:latin typeface="+mn-lt"/>
                <a:ea typeface="+mn-ea"/>
                <a:cs typeface="+mn-cs"/>
              </a:rPr>
              <a:t>Study</a:t>
            </a:r>
            <a:r>
              <a:rPr lang="fr-CA" sz="1000" b="1" kern="1200" dirty="0">
                <a:solidFill>
                  <a:schemeClr val="tx1"/>
                </a:solidFill>
                <a:latin typeface="+mn-lt"/>
                <a:ea typeface="+mn-ea"/>
                <a:cs typeface="+mn-cs"/>
              </a:rPr>
              <a:t> Design and Population: </a:t>
            </a:r>
          </a:p>
          <a:p>
            <a:pPr marL="225425" indent="-225425" defTabSz="914014">
              <a:buFont typeface="Wingdings" panose="05000000000000000000" pitchFamily="2" charset="2"/>
              <a:buChar char="§"/>
            </a:pPr>
            <a:r>
              <a:rPr lang="en-US" sz="1000" dirty="0">
                <a:solidFill>
                  <a:srgbClr val="2A4364"/>
                </a:solidFill>
              </a:rPr>
              <a:t>Retrospective, observational cohort study</a:t>
            </a:r>
          </a:p>
          <a:p>
            <a:pPr marL="225425" indent="-225425" defTabSz="914014">
              <a:buFont typeface="Wingdings" panose="05000000000000000000" pitchFamily="2" charset="2"/>
              <a:buChar char="§"/>
            </a:pPr>
            <a:r>
              <a:rPr lang="en-US" sz="1000" dirty="0">
                <a:solidFill>
                  <a:srgbClr val="2A4364"/>
                </a:solidFill>
              </a:rPr>
              <a:t>Pooled data from the CMS Medicare and 4 large commercial claims databases in the US: </a:t>
            </a:r>
            <a:r>
              <a:rPr lang="en-US" sz="1000" dirty="0" err="1">
                <a:solidFill>
                  <a:srgbClr val="2A4364"/>
                </a:solidFill>
              </a:rPr>
              <a:t>MarketScan</a:t>
            </a:r>
            <a:r>
              <a:rPr lang="en-US" sz="1000" dirty="0">
                <a:solidFill>
                  <a:srgbClr val="2A4364"/>
                </a:solidFill>
              </a:rPr>
              <a:t>, </a:t>
            </a:r>
            <a:r>
              <a:rPr lang="en-US" sz="1000" dirty="0" err="1">
                <a:solidFill>
                  <a:srgbClr val="2A4364"/>
                </a:solidFill>
              </a:rPr>
              <a:t>PharMetrics</a:t>
            </a:r>
            <a:r>
              <a:rPr lang="en-US" sz="1000" dirty="0">
                <a:solidFill>
                  <a:srgbClr val="2A4364"/>
                </a:solidFill>
              </a:rPr>
              <a:t>, Optum, and Humana</a:t>
            </a:r>
          </a:p>
          <a:p>
            <a:pPr marL="225425" indent="-225425" defTabSz="914014">
              <a:buFont typeface="Wingdings" panose="05000000000000000000" pitchFamily="2" charset="2"/>
              <a:buChar char="§"/>
            </a:pPr>
            <a:r>
              <a:rPr lang="en-US" sz="1000" dirty="0"/>
              <a:t>Study period: </a:t>
            </a:r>
            <a:r>
              <a:rPr lang="en-US" sz="1000" dirty="0">
                <a:solidFill>
                  <a:srgbClr val="2A4364"/>
                </a:solidFill>
              </a:rPr>
              <a:t>1/1/2012</a:t>
            </a:r>
            <a:r>
              <a:rPr lang="en-US" sz="1000" dirty="0">
                <a:solidFill>
                  <a:srgbClr val="2A4364"/>
                </a:solidFill>
                <a:latin typeface="Calibri" panose="020F0502020204030204" pitchFamily="34" charset="0"/>
              </a:rPr>
              <a:t>–</a:t>
            </a:r>
            <a:r>
              <a:rPr lang="en-US" sz="1000" dirty="0">
                <a:solidFill>
                  <a:srgbClr val="2A4364"/>
                </a:solidFill>
              </a:rPr>
              <a:t>9/30/2015</a:t>
            </a:r>
          </a:p>
          <a:p>
            <a:endParaRPr lang="fr-CA" sz="1000" b="1" kern="1200" dirty="0">
              <a:solidFill>
                <a:schemeClr val="tx1"/>
              </a:solidFill>
              <a:latin typeface="+mn-lt"/>
              <a:ea typeface="+mn-ea"/>
              <a:cs typeface="+mn-cs"/>
            </a:endParaRPr>
          </a:p>
          <a:p>
            <a:r>
              <a:rPr lang="fr-CA" sz="1000" b="1" kern="1200" dirty="0" err="1">
                <a:solidFill>
                  <a:schemeClr val="tx1"/>
                </a:solidFill>
                <a:latin typeface="+mn-lt"/>
                <a:ea typeface="+mn-ea"/>
                <a:cs typeface="+mn-cs"/>
              </a:rPr>
              <a:t>Outcomes</a:t>
            </a:r>
            <a:r>
              <a:rPr lang="fr-CA" sz="1000" b="1" kern="1200" dirty="0">
                <a:solidFill>
                  <a:schemeClr val="tx1"/>
                </a:solidFill>
                <a:latin typeface="+mn-lt"/>
                <a:ea typeface="+mn-ea"/>
                <a:cs typeface="+mn-cs"/>
              </a:rPr>
              <a:t>:</a:t>
            </a:r>
          </a:p>
          <a:p>
            <a:pPr marL="225425" indent="-225425" defTabSz="914014">
              <a:buFont typeface="Wingdings" panose="05000000000000000000" pitchFamily="2" charset="2"/>
              <a:buChar char="§"/>
            </a:pPr>
            <a:r>
              <a:rPr lang="en-US" sz="1000" dirty="0">
                <a:solidFill>
                  <a:srgbClr val="2A4364"/>
                </a:solidFill>
              </a:rPr>
              <a:t>Effectiveness outcome: Time to first stroke/SE, including ischemic stroke, hemorrhagic stroke, and SE</a:t>
            </a:r>
          </a:p>
          <a:p>
            <a:pPr marL="225425" indent="-225425" defTabSz="914014">
              <a:buFont typeface="Wingdings" panose="05000000000000000000" pitchFamily="2" charset="2"/>
              <a:buChar char="§"/>
            </a:pPr>
            <a:r>
              <a:rPr lang="en-US" sz="1000" dirty="0">
                <a:solidFill>
                  <a:srgbClr val="2A4364"/>
                </a:solidFill>
              </a:rPr>
              <a:t>Safety outcome: Time to first major bleeding, including gastrointestinal bleeding, intracranial hemorrhage, and major bleeding at other key sites</a:t>
            </a:r>
          </a:p>
          <a:p>
            <a:endParaRPr lang="en-US" sz="1000" b="1" kern="1200" noProof="0" dirty="0">
              <a:solidFill>
                <a:schemeClr val="tx1"/>
              </a:solidFill>
              <a:latin typeface="+mn-lt"/>
              <a:ea typeface="+mn-ea"/>
              <a:cs typeface="+mn-cs"/>
            </a:endParaRPr>
          </a:p>
          <a:p>
            <a:r>
              <a:rPr lang="en-US" sz="1000" b="1" kern="1200" noProof="0" dirty="0">
                <a:solidFill>
                  <a:schemeClr val="tx1"/>
                </a:solidFill>
                <a:latin typeface="+mn-lt"/>
                <a:ea typeface="+mn-ea"/>
                <a:cs typeface="+mn-cs"/>
              </a:rPr>
              <a:t>Key Patient Characteristics: </a:t>
            </a:r>
          </a:p>
          <a:p>
            <a:pPr marL="228600" indent="-228600" defTabSz="914014">
              <a:buFont typeface="Wingdings" panose="05000000000000000000" pitchFamily="2" charset="2"/>
              <a:buChar char="§"/>
            </a:pPr>
            <a:r>
              <a:rPr lang="en-US" sz="1000" dirty="0">
                <a:solidFill>
                  <a:srgbClr val="2A4364"/>
                </a:solidFill>
              </a:rPr>
              <a:t>A total of 466 991 patients with NVAF were included in the study:</a:t>
            </a:r>
          </a:p>
          <a:p>
            <a:pPr marL="384048" lvl="1" indent="-164592" defTabSz="914014">
              <a:buFont typeface="Wingdings" panose="05000000000000000000" pitchFamily="2" charset="2"/>
              <a:buChar char="§"/>
            </a:pPr>
            <a:r>
              <a:rPr lang="en-US" sz="1000" dirty="0">
                <a:solidFill>
                  <a:srgbClr val="2A4364"/>
                </a:solidFill>
              </a:rPr>
              <a:t>Apixaban (n = 108 852)</a:t>
            </a:r>
          </a:p>
          <a:p>
            <a:pPr marL="384048" lvl="2" indent="-164592" defTabSz="914014">
              <a:buFont typeface="Wingdings" panose="05000000000000000000" pitchFamily="2" charset="2"/>
              <a:buChar char="§"/>
            </a:pPr>
            <a:r>
              <a:rPr lang="en-US" sz="1000" dirty="0">
                <a:solidFill>
                  <a:srgbClr val="2A4364"/>
                </a:solidFill>
              </a:rPr>
              <a:t>Dabigatran (n = 37 724)</a:t>
            </a:r>
          </a:p>
          <a:p>
            <a:pPr marL="384048" lvl="2" indent="-164592" defTabSz="914014">
              <a:buFont typeface="Wingdings" panose="05000000000000000000" pitchFamily="2" charset="2"/>
              <a:buChar char="§"/>
            </a:pPr>
            <a:r>
              <a:rPr lang="en-US" sz="1000" dirty="0">
                <a:solidFill>
                  <a:srgbClr val="2A4364"/>
                </a:solidFill>
              </a:rPr>
              <a:t>Rivaroxaban (n = 153 002)</a:t>
            </a:r>
          </a:p>
          <a:p>
            <a:pPr marL="384048" lvl="2" indent="-164592" defTabSz="914014">
              <a:buFont typeface="Wingdings" panose="05000000000000000000" pitchFamily="2" charset="2"/>
              <a:buChar char="§"/>
            </a:pPr>
            <a:r>
              <a:rPr lang="en-US" sz="1000" dirty="0">
                <a:solidFill>
                  <a:srgbClr val="2A4364"/>
                </a:solidFill>
              </a:rPr>
              <a:t>Warfarin (n = 167 413)</a:t>
            </a:r>
          </a:p>
          <a:p>
            <a:endParaRPr lang="en-US" sz="1000" b="1" kern="1200" dirty="0">
              <a:solidFill>
                <a:schemeClr val="tx1"/>
              </a:solidFill>
              <a:latin typeface="+mn-lt"/>
              <a:ea typeface="+mn-ea"/>
              <a:cs typeface="+mn-cs"/>
            </a:endParaRPr>
          </a:p>
          <a:p>
            <a:r>
              <a:rPr lang="en-US" sz="1000" b="1" kern="1200" dirty="0">
                <a:solidFill>
                  <a:schemeClr val="tx1"/>
                </a:solidFill>
                <a:latin typeface="+mn-lt"/>
                <a:ea typeface="+mn-ea"/>
                <a:cs typeface="+mn-cs"/>
              </a:rPr>
              <a:t>Authors’ Summary of Study </a:t>
            </a:r>
            <a:r>
              <a:rPr lang="en-US" sz="1000" b="1" dirty="0"/>
              <a:t>Strengths: </a:t>
            </a:r>
            <a:r>
              <a:rPr lang="en-US" sz="1000" dirty="0"/>
              <a:t>To the authors’ knowledge, this is the largest retrospective, observational study to date to examine the rate of stroke/SE and major bleeding among patients with NVAF who initiated NOAC treatment. Due to the large, pooled dataset, this analysis has improved generalizability and more statistical power to evaluate less frequent events (</a:t>
            </a:r>
            <a:r>
              <a:rPr lang="en-US" sz="1000" dirty="0" err="1"/>
              <a:t>eg</a:t>
            </a:r>
            <a:r>
              <a:rPr lang="en-US" sz="1000" dirty="0"/>
              <a:t>, intracranial hemorrhage) and subgroups with limited sample size (</a:t>
            </a:r>
            <a:r>
              <a:rPr lang="en-US" sz="1000" dirty="0" err="1"/>
              <a:t>eg</a:t>
            </a:r>
            <a:r>
              <a:rPr lang="en-US" sz="1000" dirty="0"/>
              <a:t>, peripheral artery disease) in randomized clinical trials.  </a:t>
            </a:r>
          </a:p>
          <a:p>
            <a:endParaRPr lang="en-US" sz="1000" dirty="0"/>
          </a:p>
          <a:p>
            <a:pPr marL="170181" indent="-170181">
              <a:buFont typeface="Arial" panose="020B0604020202020204" pitchFamily="34" charset="0"/>
              <a:buChar char="•"/>
            </a:pPr>
            <a:r>
              <a:rPr lang="en-US" sz="1000" dirty="0"/>
              <a:t>The time frame for inclusion in the study was from 1/1/2013 to 9/30/2015.</a:t>
            </a:r>
          </a:p>
          <a:p>
            <a:pPr marL="168922" indent="-168922">
              <a:buFont typeface="Arial" panose="020B0604020202020204" pitchFamily="34" charset="0"/>
              <a:buChar char="•"/>
            </a:pPr>
            <a:r>
              <a:rPr lang="en-US" sz="1000" dirty="0"/>
              <a:t>Although overlapping at the health plan level was expected to be minimal, duplicate patient records may have existed. However, the percentage of those potential duplicates in a previously published pooled analysis was estimated to be small (0.5%) and, therefore, not likely to have affected the study results. (Broder et al. </a:t>
            </a:r>
            <a:r>
              <a:rPr lang="en-US" sz="1000" i="1" dirty="0"/>
              <a:t>Pituitary</a:t>
            </a:r>
            <a:r>
              <a:rPr lang="en-US" sz="1000" dirty="0"/>
              <a:t>. 2014;17[4]:333-41. </a:t>
            </a:r>
            <a:r>
              <a:rPr lang="en-US" sz="1000" dirty="0" err="1"/>
              <a:t>doi</a:t>
            </a:r>
            <a:r>
              <a:rPr lang="en-US" sz="1000" dirty="0"/>
              <a:t>: 10.1007/s11102-013-0506-0; </a:t>
            </a:r>
            <a:r>
              <a:rPr lang="en-US" sz="1000" dirty="0">
                <a:ea typeface="Arial Unicode MS" pitchFamily="34" charset="-128"/>
                <a:cs typeface="Arial Unicode MS" pitchFamily="34" charset="-128"/>
              </a:rPr>
              <a:t>Li et al. </a:t>
            </a:r>
            <a:r>
              <a:rPr lang="en-US" sz="1000" i="1" dirty="0" err="1"/>
              <a:t>PLoS</a:t>
            </a:r>
            <a:r>
              <a:rPr lang="en-US" sz="1000" i="1" dirty="0"/>
              <a:t> ONE.</a:t>
            </a:r>
            <a:r>
              <a:rPr lang="en-US" sz="1000" dirty="0"/>
              <a:t> 2018;13[1]:e0191722.)</a:t>
            </a:r>
          </a:p>
          <a:p>
            <a:endParaRPr lang="en-CA" dirty="0"/>
          </a:p>
        </p:txBody>
      </p:sp>
    </p:spTree>
    <p:extLst>
      <p:ext uri="{BB962C8B-B14F-4D97-AF65-F5344CB8AC3E}">
        <p14:creationId xmlns:p14="http://schemas.microsoft.com/office/powerpoint/2010/main" val="295309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GB" sz="1200" b="1" dirty="0">
                <a:ln w="0"/>
                <a:solidFill>
                  <a:srgbClr val="2A4364"/>
                </a:solidFill>
              </a:rPr>
              <a:t>Authors’ Summary: </a:t>
            </a:r>
            <a:r>
              <a:rPr lang="en-US" sz="1200" dirty="0"/>
              <a:t>Compared with warfarin, apixaban was associated with lower rates of stroke/SE, ischemic stroke, hemorrhagic stroke, SE, major bleeding, GI bleeding, ICH, and other bleeding</a:t>
            </a:r>
            <a:endParaRPr lang="en-US" dirty="0"/>
          </a:p>
          <a:p>
            <a:endParaRPr lang="en-CA" dirty="0"/>
          </a:p>
        </p:txBody>
      </p:sp>
    </p:spTree>
    <p:extLst>
      <p:ext uri="{BB962C8B-B14F-4D97-AF65-F5344CB8AC3E}">
        <p14:creationId xmlns:p14="http://schemas.microsoft.com/office/powerpoint/2010/main" val="1579706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b="0" dirty="0">
                <a:ln w="0"/>
                <a:solidFill>
                  <a:srgbClr val="2A4364"/>
                </a:solidFill>
              </a:rPr>
              <a:t>Compared with warfarin, dabigatran was associated with lower rates of stroke/SE, hemorrhagic stroke, major bleeding, ICH, and other bleeding.</a:t>
            </a:r>
          </a:p>
          <a:p>
            <a:endParaRPr lang="en-CA" dirty="0"/>
          </a:p>
        </p:txBody>
      </p:sp>
    </p:spTree>
    <p:extLst>
      <p:ext uri="{BB962C8B-B14F-4D97-AF65-F5344CB8AC3E}">
        <p14:creationId xmlns:p14="http://schemas.microsoft.com/office/powerpoint/2010/main" val="2124132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warfarin, rivaroxaban was associated with lower rates of stroke/SE, ischemic stroke, hemorrhagic stroke, and ICH, but higher rates of major bleeding, GI bleeding, and other bleeding.</a:t>
            </a:r>
          </a:p>
          <a:p>
            <a:endParaRPr lang="en-CA" dirty="0"/>
          </a:p>
        </p:txBody>
      </p:sp>
    </p:spTree>
    <p:extLst>
      <p:ext uri="{BB962C8B-B14F-4D97-AF65-F5344CB8AC3E}">
        <p14:creationId xmlns:p14="http://schemas.microsoft.com/office/powerpoint/2010/main" val="2333396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dabigatran, apixaban was associated with lower rates of stroke/SE and major bleeding.</a:t>
            </a:r>
          </a:p>
          <a:p>
            <a:endParaRPr lang="en-CA" dirty="0"/>
          </a:p>
        </p:txBody>
      </p:sp>
    </p:spTree>
    <p:extLst>
      <p:ext uri="{BB962C8B-B14F-4D97-AF65-F5344CB8AC3E}">
        <p14:creationId xmlns:p14="http://schemas.microsoft.com/office/powerpoint/2010/main" val="2170938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rivaroxaban, apixaban was associated with lower rates of stroke/SE and major bleeding</a:t>
            </a:r>
            <a:endParaRPr lang="en-US" sz="1000" dirty="0"/>
          </a:p>
          <a:p>
            <a:endParaRPr lang="en-CA" dirty="0"/>
          </a:p>
        </p:txBody>
      </p:sp>
    </p:spTree>
    <p:extLst>
      <p:ext uri="{BB962C8B-B14F-4D97-AF65-F5344CB8AC3E}">
        <p14:creationId xmlns:p14="http://schemas.microsoft.com/office/powerpoint/2010/main" val="184036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endParaRPr lang="en-CA" sz="1200" b="1" dirty="0">
              <a:ln w="0"/>
              <a:solidFill>
                <a:srgbClr val="2A436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n w="0"/>
                <a:solidFill>
                  <a:srgbClr val="2A4364"/>
                </a:solidFill>
              </a:rPr>
              <a:t>Authors’ Summary: </a:t>
            </a:r>
            <a:r>
              <a:rPr lang="en-US" sz="1200" dirty="0"/>
              <a:t>Compared with rivaroxaban, dabigatran was associated with a similar rate of stroke/SE and a lower rate of </a:t>
            </a:r>
            <a:br>
              <a:rPr lang="en-US" sz="1200" dirty="0"/>
            </a:br>
            <a:r>
              <a:rPr lang="en-US" sz="1200" dirty="0"/>
              <a:t>major bleeding.</a:t>
            </a:r>
            <a:endParaRPr lang="en-US" sz="1200" dirty="0">
              <a:solidFill>
                <a:srgbClr val="2A4364"/>
              </a:solidFill>
            </a:endParaRPr>
          </a:p>
          <a:p>
            <a:endParaRPr lang="en-CA" dirty="0"/>
          </a:p>
        </p:txBody>
      </p:sp>
    </p:spTree>
    <p:extLst>
      <p:ext uri="{BB962C8B-B14F-4D97-AF65-F5344CB8AC3E}">
        <p14:creationId xmlns:p14="http://schemas.microsoft.com/office/powerpoint/2010/main" val="189134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1B1A5A"/>
                </a:solidFill>
                <a:latin typeface="Agency FB" panose="020B0503020202020204" pitchFamily="34" charset="0"/>
                <a:cs typeface="Aharoni" panose="02010803020104030203" pitchFamily="2" charset="-79"/>
              </a:rPr>
              <a:t>Cohort Creation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solidFill>
                <a:srgbClr val="1B1A5A"/>
              </a:solidFill>
              <a:latin typeface="Agency FB" panose="020B050302020202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Apixaban, dabigatran, rivaroxaban or warfarin users (10/1/2010-6/30/2015) N=1,873,941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12-month continuous enrollment N= 289,246 warfarin and N=83,084 DOAC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Patients with AF at baseline N=176,723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Exclude: valvular heart disease, ESRD/dialysis N=126,178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u="sng" kern="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0" dirty="0">
                <a:solidFill>
                  <a:prstClr val="black">
                    <a:lumMod val="85000"/>
                    <a:lumOff val="15000"/>
                  </a:prstClr>
                </a:solidFill>
                <a:latin typeface="Agency FB" panose="020B0503020202020204" pitchFamily="34" charset="0"/>
              </a:rPr>
              <a:t>Final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kern="0" dirty="0">
              <a:solidFill>
                <a:prstClr val="black">
                  <a:lumMod val="85000"/>
                  <a:lumOff val="15000"/>
                </a:prstClr>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Dabigatran vs Warfarin (N=28,614)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Rivaroxaban vs Warfarin (N=32,350)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Apixaban vs Warfarin (N=15,390)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Agency FB" panose="020B0503020202020204" pitchFamily="34" charset="0"/>
              </a:rPr>
              <a:t>Propensity matching on 38 clinical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dirty="0">
              <a:solidFill>
                <a:srgbClr val="1B1A5A"/>
              </a:solidFill>
              <a:latin typeface="Agency FB" panose="020B0503020202020204" pitchFamily="34" charset="0"/>
              <a:cs typeface="Aharoni" panose="02010803020104030203" pitchFamily="2" charset="-79"/>
            </a:endParaRPr>
          </a:p>
          <a:p>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979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46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07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21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574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From a pharmacodynamics</a:t>
            </a:r>
            <a:r>
              <a:rPr lang="en-US" sz="1200" baseline="0" dirty="0"/>
              <a:t> standpoint for DOACs with a short 12 hour half-life, missing a dose of a once-daily drug exposes to patient to a period of relative under-anticoagulation and risk of stroke/SE. By the time the next dose is taken, 48 hours (or four half-lives) have potentially elapsed and only 12.5% of the DOAC remains in the system.</a:t>
            </a:r>
          </a:p>
          <a:p>
            <a:pPr marL="171450" indent="-171450">
              <a:buFont typeface="Arial"/>
              <a:buChar char="•"/>
            </a:pPr>
            <a:r>
              <a:rPr lang="en-US" sz="1200" baseline="0" dirty="0"/>
              <a:t>A patient would have to miss </a:t>
            </a:r>
            <a:r>
              <a:rPr lang="en-US" sz="1200" u="sng" baseline="0" dirty="0"/>
              <a:t>three consecutive doses</a:t>
            </a:r>
            <a:r>
              <a:rPr lang="en-US" sz="1200" baseline="0" dirty="0"/>
              <a:t> of a DOAC taken twice-daily for an equivalent risk exposure.   Being on a once-daily DOAC may therefore not be an advantage for a forgetful patient who frequently misses doses as he/she is less likely to miss three consecutive doses of medication.</a:t>
            </a:r>
          </a:p>
          <a:p>
            <a:endParaRPr lang="en-CA" dirty="0"/>
          </a:p>
        </p:txBody>
      </p:sp>
    </p:spTree>
    <p:extLst>
      <p:ext uri="{BB962C8B-B14F-4D97-AF65-F5344CB8AC3E}">
        <p14:creationId xmlns:p14="http://schemas.microsoft.com/office/powerpoint/2010/main" val="424482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316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b="1" i="0" kern="1200" dirty="0">
                <a:solidFill>
                  <a:schemeClr val="tx1"/>
                </a:solidFill>
                <a:effectLst/>
                <a:latin typeface="+mn-lt"/>
                <a:ea typeface="+mn-ea"/>
                <a:cs typeface="+mn-cs"/>
              </a:rPr>
              <a:t>Abstract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Background and Purpose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on oral anticoagulant (OAC) uptake and pattern of use are limited. Real‐life data in patients with atrial fibrillation (AF) are important for understanding patient exposure. A cohort study of new OAC users was built to assess trends of drug use from 2011 to 2017, persistence rate, switching rate, adherence level, and predictors of adherence.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Methods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built a cohort using the </a:t>
            </a:r>
            <a:r>
              <a:rPr lang="en-US" sz="1200" b="0" i="0" kern="1200" dirty="0" err="1">
                <a:solidFill>
                  <a:schemeClr val="tx1"/>
                </a:solidFill>
                <a:effectLst/>
                <a:latin typeface="+mn-lt"/>
                <a:ea typeface="+mn-ea"/>
                <a:cs typeface="+mn-cs"/>
              </a:rPr>
              <a:t>Régie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d’Assurance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Maladie</a:t>
            </a:r>
            <a:r>
              <a:rPr lang="en-US" sz="1200" b="0" i="0" kern="1200" dirty="0">
                <a:solidFill>
                  <a:schemeClr val="tx1"/>
                </a:solidFill>
                <a:effectLst/>
                <a:latin typeface="+mn-lt"/>
                <a:ea typeface="+mn-ea"/>
                <a:cs typeface="+mn-cs"/>
              </a:rPr>
              <a:t> du Québec (RAMQ) and Med‐Echo administrative databases of new adult OAC users within 1 year following hospitalization with a diagnosis of AF. New users of OAC were defined as having no OAC claims in the year before cohort entry. We assessed trends of OAC use; persistence rate, defined as a gap between refills of no longer than two times the duration of the previous prescriptions; and adherence level, defined as the proportion of days covered (PDC) over a 1‐year period following initiation. Predictors of nonadherence (PDC less than 80%) were analyzed using logistic regression models.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Results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cohort consisted of 33,311 incident OAC users. Of total OAC claims, the proportions of warfarin claims decreased from 77.9% in 2011 to 12.7% in 2017, with direct oral anticoagulants (DOACs) accounting for 87.3% of claims, of which apixaban and rivaroxaban accounted for 60.1% and 23.4%, respectively, by the end of 2017. One year after OAC initiation, persistence rates ranged from 53% with warfarin to 77% with a high dose of apixaban. Approximately 75% of incident OAC users were considered “adherent” (PDC 80% or more), with a mean PDC of 95.6–98.1%, compared with “nonadherent,” with a mean PDC varying between 43.1% and 50.7%. Older age, female sex, higher CHA</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‐VASc score (to predict thromboembolic risk in AF), prior stroke, and treatment with chronic cardiovascular disease drugs were associated with high adherence levels.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Conclusion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clinical uptake of DOACs increased over time, accounting for 87.3% of prescriptions in 2017. In our study, 25% of new OAC users presented a low adherence level. Adherence to OACs remains a significant challenge in patients with AF.</a:t>
            </a:r>
          </a:p>
          <a:p>
            <a:endParaRPr lang="en-CA" dirty="0"/>
          </a:p>
        </p:txBody>
      </p:sp>
    </p:spTree>
    <p:extLst>
      <p:ext uri="{BB962C8B-B14F-4D97-AF65-F5344CB8AC3E}">
        <p14:creationId xmlns:p14="http://schemas.microsoft.com/office/powerpoint/2010/main" val="3472030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b="1" i="0" kern="1200" dirty="0">
                <a:solidFill>
                  <a:schemeClr val="tx1"/>
                </a:solidFill>
                <a:effectLst/>
                <a:latin typeface="+mn-lt"/>
                <a:ea typeface="+mn-ea"/>
                <a:cs typeface="+mn-cs"/>
              </a:rPr>
              <a:t>Abstract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Background and Purpose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on oral anticoagulant (OAC) uptake and pattern of use are limited. Real‐life data in patients with atrial fibrillation (AF) are important for understanding patient exposure. A cohort study of new OAC users was built to assess trends of drug use from 2011 to 2017, persistence rate, switching rate, adherence level, and predictors of adherence.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Methods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built a cohort using the </a:t>
            </a:r>
            <a:r>
              <a:rPr lang="en-US" sz="1200" b="0" i="0" kern="1200" dirty="0" err="1">
                <a:solidFill>
                  <a:schemeClr val="tx1"/>
                </a:solidFill>
                <a:effectLst/>
                <a:latin typeface="+mn-lt"/>
                <a:ea typeface="+mn-ea"/>
                <a:cs typeface="+mn-cs"/>
              </a:rPr>
              <a:t>Régie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d’Assurance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Maladie</a:t>
            </a:r>
            <a:r>
              <a:rPr lang="en-US" sz="1200" b="0" i="0" kern="1200" dirty="0">
                <a:solidFill>
                  <a:schemeClr val="tx1"/>
                </a:solidFill>
                <a:effectLst/>
                <a:latin typeface="+mn-lt"/>
                <a:ea typeface="+mn-ea"/>
                <a:cs typeface="+mn-cs"/>
              </a:rPr>
              <a:t> du Québec (RAMQ) and Med‐Echo administrative databases of new adult OAC users within 1 year following hospitalization with a diagnosis of AF. New users of OAC were defined as having no OAC claims in the year before cohort entry. We assessed trends of OAC use; persistence rate, defined as a gap between refills of no longer than two times the duration of the previous prescriptions; and adherence level, defined as the proportion of days covered (PDC) over a 1‐year period following initiation. Predictors of nonadherence (PDC less than 80%) were analyzed using logistic regression models.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Results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cohort consisted of 33,311 incident OAC users. Of total OAC claims, the proportions of warfarin claims decreased from 77.9% in 2011 to 12.7% in 2017, with direct oral anticoagulants (DOACs) accounting for 87.3% of claims, of which apixaban and rivaroxaban accounted for 60.1% and 23.4%, respectively, by the end of 2017. One year after OAC initiation, persistence rates ranged from 53% with warfarin to 77% with a high dose of apixaban. Approximately 75% of incident OAC users were considered “adherent” (PDC 80% or more), with a mean PDC of 95.6–98.1%, compared with “nonadherent,” with a mean PDC varying between 43.1% and 50.7%. Older age, female sex, higher CHA</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‐VASc score (to predict thromboembolic risk in AF), prior stroke, and treatment with chronic cardiovascular disease drugs were associated with high adherence levels.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Conclusion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clinical uptake of DOACs increased over time, accounting for 87.3% of prescriptions in 2017. In our study, 25% of new OAC users presented a low adherence level. Adherence to OACs remains a significant challenge in patients with AF.</a:t>
            </a:r>
          </a:p>
          <a:p>
            <a:endParaRPr lang="en-CA" dirty="0"/>
          </a:p>
        </p:txBody>
      </p:sp>
    </p:spTree>
    <p:extLst>
      <p:ext uri="{BB962C8B-B14F-4D97-AF65-F5344CB8AC3E}">
        <p14:creationId xmlns:p14="http://schemas.microsoft.com/office/powerpoint/2010/main" val="41696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patients with AF and CAD who are eligible for OAC according to CHADS-65 end up on a DOAC alone after 12 months of CAD “stability”, defined as no ACS</a:t>
            </a:r>
            <a:r>
              <a:rPr lang="en-US" baseline="0" dirty="0"/>
              <a:t> or need for revascularization (PCI or CABG).</a:t>
            </a:r>
            <a:r>
              <a:rPr lang="en-US" dirty="0"/>
              <a:t> </a:t>
            </a:r>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9678A4-7D91-46BF-AB90-E1B38B5A4BF0}"/>
              </a:ext>
            </a:extLst>
          </p:cNvPr>
          <p:cNvSpPr>
            <a:spLocks noGrp="1"/>
          </p:cNvSpPr>
          <p:nvPr>
            <p:ph type="body" idx="1"/>
          </p:nvPr>
        </p:nvSpPr>
        <p:spPr/>
        <p:txBody>
          <a:bodyPr/>
          <a:lstStyle/>
          <a:p>
            <a:endParaRPr lang="en-CA"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536978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688520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88674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24654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55639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788042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48206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051787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83248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372356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5242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86382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972631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60856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390297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3F594-E17D-4C86-BFD2-BADF04CDD4ED}"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675014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B3F594-E17D-4C86-BFD2-BADF04CDD4ED}"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8029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B3F594-E17D-4C86-BFD2-BADF04CDD4ED}" type="datetimeFigureOut">
              <a:rPr lang="en-US" smtClean="0"/>
              <a:t>4/17/2020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59726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3F594-E17D-4C86-BFD2-BADF04CDD4ED}" type="datetimeFigureOut">
              <a:rPr lang="en-US" smtClean="0"/>
              <a:t>4/17/2020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872377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3F594-E17D-4C86-BFD2-BADF04CDD4ED}" type="datetimeFigureOut">
              <a:rPr lang="en-US" smtClean="0"/>
              <a:t>4/17/2020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7228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05992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542323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3F594-E17D-4C86-BFD2-BADF04CDD4ED}" type="datetimeFigureOut">
              <a:rPr lang="en-US" smtClean="0"/>
              <a:t>4/17/2020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8E3BA-4CFE-47FB-AB0F-F8E1AF2713FA}" type="slidenum">
              <a:rPr lang="en-US" smtClean="0"/>
              <a:t>‹#›</a:t>
            </a:fld>
            <a:endParaRPr lang="en-US"/>
          </a:p>
        </p:txBody>
      </p:sp>
    </p:spTree>
    <p:extLst>
      <p:ext uri="{BB962C8B-B14F-4D97-AF65-F5344CB8AC3E}">
        <p14:creationId xmlns:p14="http://schemas.microsoft.com/office/powerpoint/2010/main" val="36105667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7677226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image" Target="../media/image2.jpg"/><Relationship Id="rId7"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chart" Target="../charts/chart5.xml"/><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6.jp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1.jp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25.jpe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chart" Target="../charts/chart8.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C-2020-logo_green-_c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10310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1507413"/>
            <a:ext cx="8787314" cy="42480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509911"/>
            <a:ext cx="182880" cy="424800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1507413"/>
            <a:ext cx="182880" cy="424800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41632"/>
          </a:xfrm>
          <a:prstGeom prst="rect">
            <a:avLst/>
          </a:prstGeom>
        </p:spPr>
        <p:txBody>
          <a:bodyPr wrap="square">
            <a:spAutoFit/>
          </a:bodyPr>
          <a:lstStyle/>
          <a:p>
            <a:pPr lvl="0">
              <a:lnSpc>
                <a:spcPct val="90000"/>
              </a:lnSpc>
              <a:defRPr/>
            </a:pPr>
            <a:r>
              <a:rPr lang="fr-FR" sz="900" dirty="0">
                <a:solidFill>
                  <a:prstClr val="white"/>
                </a:solidFill>
                <a:latin typeface="Arial Narrow" panose="020B0606020202030204" pitchFamily="34" charset="0"/>
                <a:cs typeface="Arial" pitchFamily="34" charset="0"/>
              </a:rPr>
              <a:t>Macle L et al. Can J </a:t>
            </a:r>
            <a:r>
              <a:rPr lang="fr-FR" sz="900" dirty="0" err="1">
                <a:solidFill>
                  <a:prstClr val="white"/>
                </a:solidFill>
                <a:latin typeface="Arial Narrow" panose="020B0606020202030204" pitchFamily="34" charset="0"/>
                <a:cs typeface="Arial" pitchFamily="34" charset="0"/>
              </a:rPr>
              <a:t>Cardiol</a:t>
            </a:r>
            <a:r>
              <a:rPr lang="fr-FR" sz="900" dirty="0">
                <a:solidFill>
                  <a:prstClr val="white"/>
                </a:solidFill>
                <a:latin typeface="Arial Narrow" panose="020B0606020202030204" pitchFamily="34" charset="0"/>
                <a:cs typeface="Arial" pitchFamily="34" charset="0"/>
              </a:rPr>
              <a:t> 31:1207-18, 2015</a:t>
            </a:r>
          </a:p>
          <a:p>
            <a:pPr lvl="0">
              <a:lnSpc>
                <a:spcPct val="90000"/>
              </a:lnSpc>
              <a:defRPr/>
            </a:pPr>
            <a:r>
              <a:rPr lang="fr-FR" sz="900" dirty="0">
                <a:solidFill>
                  <a:prstClr val="white"/>
                </a:solidFill>
                <a:latin typeface="Arial Narrow" panose="020B0606020202030204" pitchFamily="34" charset="0"/>
                <a:cs typeface="Arial" pitchFamily="34" charset="0"/>
              </a:rPr>
              <a:t>De Caterina R, et al. </a:t>
            </a:r>
            <a:r>
              <a:rPr lang="fr-FR" sz="900" dirty="0" err="1">
                <a:solidFill>
                  <a:prstClr val="white"/>
                </a:solidFill>
                <a:latin typeface="Arial Narrow" panose="020B0606020202030204" pitchFamily="34" charset="0"/>
                <a:cs typeface="Arial" pitchFamily="34" charset="0"/>
              </a:rPr>
              <a:t>Eur</a:t>
            </a:r>
            <a:r>
              <a:rPr lang="fr-FR" sz="900" dirty="0">
                <a:solidFill>
                  <a:prstClr val="white"/>
                </a:solidFill>
                <a:latin typeface="Arial Narrow" panose="020B0606020202030204" pitchFamily="34" charset="0"/>
                <a:cs typeface="Arial" pitchFamily="34" charset="0"/>
              </a:rPr>
              <a:t> </a:t>
            </a:r>
            <a:r>
              <a:rPr lang="fr-FR" sz="900" dirty="0" err="1">
                <a:solidFill>
                  <a:prstClr val="white"/>
                </a:solidFill>
                <a:latin typeface="Arial Narrow" panose="020B0606020202030204" pitchFamily="34" charset="0"/>
                <a:cs typeface="Arial" pitchFamily="34" charset="0"/>
              </a:rPr>
              <a:t>Hear</a:t>
            </a:r>
            <a:r>
              <a:rPr lang="fr-FR" sz="900" dirty="0">
                <a:solidFill>
                  <a:prstClr val="white"/>
                </a:solidFill>
                <a:latin typeface="Arial Narrow" panose="020B0606020202030204" pitchFamily="34" charset="0"/>
                <a:cs typeface="Arial" pitchFamily="34" charset="0"/>
              </a:rPr>
              <a:t> J 2014;35:3328-35</a:t>
            </a:r>
            <a:endPar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5865836"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Operational Definition of </a:t>
            </a:r>
            <a:br>
              <a:rPr lang="en-US" sz="2800" b="1" dirty="0">
                <a:solidFill>
                  <a:srgbClr val="3A3A3C"/>
                </a:solidFill>
                <a:latin typeface="Arial Narrow" panose="020B0606020202030204" pitchFamily="34" charset="0"/>
                <a:cs typeface="Aharoni" panose="02010803020104030203" pitchFamily="2" charset="-79"/>
              </a:rPr>
            </a:br>
            <a:r>
              <a:rPr lang="en-US" sz="2800" b="1" dirty="0">
                <a:solidFill>
                  <a:srgbClr val="3A3A3C"/>
                </a:solidFill>
                <a:latin typeface="Arial Narrow" panose="020B0606020202030204" pitchFamily="34" charset="0"/>
                <a:cs typeface="Aharoni" panose="02010803020104030203" pitchFamily="2" charset="-79"/>
              </a:rPr>
              <a:t>Non-Valvular Atrial Fibrillation (NVAF) </a:t>
            </a:r>
          </a:p>
        </p:txBody>
      </p:sp>
      <p:sp>
        <p:nvSpPr>
          <p:cNvPr id="19" name="TextBox 18">
            <a:extLst>
              <a:ext uri="{FF2B5EF4-FFF2-40B4-BE49-F238E27FC236}">
                <a16:creationId xmlns:a16="http://schemas.microsoft.com/office/drawing/2014/main" id="{E86AFE0E-4E55-47DD-A58B-D357E068B499}"/>
              </a:ext>
            </a:extLst>
          </p:cNvPr>
          <p:cNvSpPr txBox="1"/>
          <p:nvPr/>
        </p:nvSpPr>
        <p:spPr>
          <a:xfrm>
            <a:off x="522836" y="1509911"/>
            <a:ext cx="8276357" cy="523220"/>
          </a:xfrm>
          <a:prstGeom prst="rect">
            <a:avLst/>
          </a:prstGeom>
          <a:noFill/>
          <a:ln>
            <a:noFill/>
          </a:ln>
        </p:spPr>
        <p:txBody>
          <a:bodyPr wrap="square" rtlCol="0">
            <a:spAutoFit/>
          </a:bodyPr>
          <a:lstStyle/>
          <a:p>
            <a:r>
              <a:rPr lang="en-CA" sz="2800" b="1" dirty="0">
                <a:solidFill>
                  <a:srgbClr val="13A985"/>
                </a:solidFill>
                <a:latin typeface="Arial Narrow" panose="020B0606020202030204" pitchFamily="34" charset="0"/>
                <a:cs typeface="Aharoni" panose="02010803020104030203" pitchFamily="2" charset="-79"/>
              </a:rPr>
              <a:t>“</a:t>
            </a:r>
            <a:r>
              <a:rPr lang="en-CA" sz="2800" b="1" dirty="0" err="1">
                <a:solidFill>
                  <a:srgbClr val="13A985"/>
                </a:solidFill>
                <a:latin typeface="Arial Narrow" panose="020B0606020202030204" pitchFamily="34" charset="0"/>
                <a:cs typeface="Aharoni" panose="02010803020104030203" pitchFamily="2" charset="-79"/>
              </a:rPr>
              <a:t>Valvular</a:t>
            </a:r>
            <a:r>
              <a:rPr lang="en-CA" sz="2800" b="1" dirty="0">
                <a:solidFill>
                  <a:srgbClr val="13A985"/>
                </a:solidFill>
                <a:latin typeface="Arial Narrow" panose="020B0606020202030204" pitchFamily="34" charset="0"/>
                <a:cs typeface="Aharoni" panose="02010803020104030203" pitchFamily="2" charset="-79"/>
              </a:rPr>
              <a:t>” AF includes :</a:t>
            </a:r>
          </a:p>
        </p:txBody>
      </p:sp>
      <p:sp>
        <p:nvSpPr>
          <p:cNvPr id="20" name="Rectangle 19">
            <a:extLst>
              <a:ext uri="{FF2B5EF4-FFF2-40B4-BE49-F238E27FC236}">
                <a16:creationId xmlns:a16="http://schemas.microsoft.com/office/drawing/2014/main" id="{8DAB1B4E-7A80-497F-AB81-73435D46F301}"/>
              </a:ext>
            </a:extLst>
          </p:cNvPr>
          <p:cNvSpPr/>
          <p:nvPr/>
        </p:nvSpPr>
        <p:spPr>
          <a:xfrm flipH="1">
            <a:off x="522836" y="2137363"/>
            <a:ext cx="7341003" cy="769441"/>
          </a:xfrm>
          <a:prstGeom prst="rect">
            <a:avLst/>
          </a:prstGeom>
        </p:spPr>
        <p:txBody>
          <a:bodyPr wrap="square">
            <a:spAutoFit/>
          </a:bodyPr>
          <a:lstStyle/>
          <a:p>
            <a:pPr marL="742950" lvl="1" indent="-285750">
              <a:buClr>
                <a:srgbClr val="7FF1D6"/>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Mechanical heart valve </a:t>
            </a:r>
          </a:p>
          <a:p>
            <a:pPr marL="742950" lvl="1" indent="-285750">
              <a:buClr>
                <a:srgbClr val="7FF1D6"/>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Rheumatic moderate or severe mitral valve stenosis (MS) *</a:t>
            </a:r>
          </a:p>
        </p:txBody>
      </p:sp>
      <p:cxnSp>
        <p:nvCxnSpPr>
          <p:cNvPr id="22" name="Straight Connector 21">
            <a:extLst>
              <a:ext uri="{FF2B5EF4-FFF2-40B4-BE49-F238E27FC236}">
                <a16:creationId xmlns:a16="http://schemas.microsoft.com/office/drawing/2014/main" id="{449291A4-9653-4ED3-9750-78DC21168339}"/>
              </a:ext>
            </a:extLst>
          </p:cNvPr>
          <p:cNvCxnSpPr>
            <a:cxnSpLocks/>
          </p:cNvCxnSpPr>
          <p:nvPr/>
        </p:nvCxnSpPr>
        <p:spPr>
          <a:xfrm>
            <a:off x="586510" y="2044509"/>
            <a:ext cx="7315200" cy="0"/>
          </a:xfrm>
          <a:prstGeom prst="line">
            <a:avLst/>
          </a:prstGeom>
          <a:noFill/>
          <a:ln w="12700" cap="flat" cmpd="sng" algn="ctr">
            <a:solidFill>
              <a:srgbClr val="22E6B7"/>
            </a:solidFill>
            <a:prstDash val="sysDash"/>
            <a:miter lim="800000"/>
          </a:ln>
          <a:effectLst/>
        </p:spPr>
      </p:cxnSp>
      <p:sp>
        <p:nvSpPr>
          <p:cNvPr id="23" name="TextBox 22">
            <a:extLst>
              <a:ext uri="{FF2B5EF4-FFF2-40B4-BE49-F238E27FC236}">
                <a16:creationId xmlns:a16="http://schemas.microsoft.com/office/drawing/2014/main" id="{4E98137A-51EB-4344-93C9-46ABD9FA8AAA}"/>
              </a:ext>
            </a:extLst>
          </p:cNvPr>
          <p:cNvSpPr txBox="1"/>
          <p:nvPr/>
        </p:nvSpPr>
        <p:spPr>
          <a:xfrm>
            <a:off x="586510" y="3243781"/>
            <a:ext cx="8074164" cy="523220"/>
          </a:xfrm>
          <a:prstGeom prst="rect">
            <a:avLst/>
          </a:prstGeom>
          <a:noFill/>
          <a:ln>
            <a:noFill/>
          </a:ln>
        </p:spPr>
        <p:txBody>
          <a:bodyPr wrap="square" rtlCol="0">
            <a:spAutoFit/>
          </a:bodyPr>
          <a:lstStyle/>
          <a:p>
            <a:r>
              <a:rPr lang="en-CA" sz="2800" b="1" dirty="0">
                <a:solidFill>
                  <a:srgbClr val="13A985"/>
                </a:solidFill>
                <a:latin typeface="Arial Narrow" panose="020B0606020202030204" pitchFamily="34" charset="0"/>
                <a:cs typeface="Aharoni" panose="02010803020104030203" pitchFamily="2" charset="-79"/>
              </a:rPr>
              <a:t>NVAF (“ non-</a:t>
            </a:r>
            <a:r>
              <a:rPr lang="en-CA" sz="2800" b="1" dirty="0" err="1">
                <a:solidFill>
                  <a:srgbClr val="13A985"/>
                </a:solidFill>
                <a:latin typeface="Arial Narrow" panose="020B0606020202030204" pitchFamily="34" charset="0"/>
                <a:cs typeface="Aharoni" panose="02010803020104030203" pitchFamily="2" charset="-79"/>
              </a:rPr>
              <a:t>valvular</a:t>
            </a:r>
            <a:r>
              <a:rPr lang="en-CA" sz="2800" b="1" dirty="0">
                <a:solidFill>
                  <a:srgbClr val="13A985"/>
                </a:solidFill>
                <a:latin typeface="Arial Narrow" panose="020B0606020202030204" pitchFamily="34" charset="0"/>
                <a:cs typeface="Aharoni" panose="02010803020104030203" pitchFamily="2" charset="-79"/>
              </a:rPr>
              <a:t>” AF) therefore includes :</a:t>
            </a:r>
          </a:p>
        </p:txBody>
      </p:sp>
      <p:sp>
        <p:nvSpPr>
          <p:cNvPr id="24" name="Rectangle 23">
            <a:extLst>
              <a:ext uri="{FF2B5EF4-FFF2-40B4-BE49-F238E27FC236}">
                <a16:creationId xmlns:a16="http://schemas.microsoft.com/office/drawing/2014/main" id="{D8C488AE-EC91-49F0-9D5A-299AAC0FFE7D}"/>
              </a:ext>
            </a:extLst>
          </p:cNvPr>
          <p:cNvSpPr/>
          <p:nvPr/>
        </p:nvSpPr>
        <p:spPr>
          <a:xfrm flipH="1">
            <a:off x="586509" y="3884296"/>
            <a:ext cx="6898507" cy="1785104"/>
          </a:xfrm>
          <a:prstGeom prst="rect">
            <a:avLst/>
          </a:prstGeom>
        </p:spPr>
        <p:txBody>
          <a:bodyPr wrap="square">
            <a:spAutoFit/>
          </a:bodyPr>
          <a:lstStyle/>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Mitral regurgitation (MR)</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stenosis (AS)</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insufficiency (AI)</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tissue prosthetic heart valve</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surgical valve repair</a:t>
            </a:r>
          </a:p>
        </p:txBody>
      </p:sp>
      <p:cxnSp>
        <p:nvCxnSpPr>
          <p:cNvPr id="25" name="Straight Connector 24">
            <a:extLst>
              <a:ext uri="{FF2B5EF4-FFF2-40B4-BE49-F238E27FC236}">
                <a16:creationId xmlns:a16="http://schemas.microsoft.com/office/drawing/2014/main" id="{9E5FDCB5-ABF6-4455-B777-5B09110AFE73}"/>
              </a:ext>
            </a:extLst>
          </p:cNvPr>
          <p:cNvCxnSpPr>
            <a:cxnSpLocks/>
          </p:cNvCxnSpPr>
          <p:nvPr/>
        </p:nvCxnSpPr>
        <p:spPr>
          <a:xfrm>
            <a:off x="650183" y="3762886"/>
            <a:ext cx="7315200" cy="0"/>
          </a:xfrm>
          <a:prstGeom prst="line">
            <a:avLst/>
          </a:prstGeom>
          <a:noFill/>
          <a:ln w="12700" cap="flat" cmpd="sng" algn="ctr">
            <a:solidFill>
              <a:srgbClr val="7FF1D6"/>
            </a:solidFill>
            <a:prstDash val="sysDash"/>
            <a:miter lim="800000"/>
          </a:ln>
          <a:effectLst/>
        </p:spPr>
      </p:cxnSp>
      <p:sp>
        <p:nvSpPr>
          <p:cNvPr id="26" name="TextBox 25">
            <a:extLst>
              <a:ext uri="{FF2B5EF4-FFF2-40B4-BE49-F238E27FC236}">
                <a16:creationId xmlns:a16="http://schemas.microsoft.com/office/drawing/2014/main" id="{3A417D95-A532-42B6-89DD-76D1A7369C0C}"/>
              </a:ext>
            </a:extLst>
          </p:cNvPr>
          <p:cNvSpPr txBox="1"/>
          <p:nvPr/>
        </p:nvSpPr>
        <p:spPr>
          <a:xfrm>
            <a:off x="194761" y="5827298"/>
            <a:ext cx="8036220" cy="307777"/>
          </a:xfrm>
          <a:prstGeom prst="rect">
            <a:avLst/>
          </a:prstGeom>
          <a:noFill/>
        </p:spPr>
        <p:txBody>
          <a:bodyPr wrap="square" rtlCol="0">
            <a:spAutoFit/>
          </a:bodyPr>
          <a:lstStyle/>
          <a:p>
            <a:r>
              <a:rPr lang="en-US" sz="1400" dirty="0">
                <a:solidFill>
                  <a:prstClr val="black"/>
                </a:solidFill>
                <a:latin typeface="Arial Narrow" panose="020B0606020202030204" pitchFamily="34" charset="0"/>
                <a:ea typeface="Lato" panose="020F0502020204030203" pitchFamily="34" charset="0"/>
                <a:cs typeface="Lato" panose="020F0502020204030203" pitchFamily="34" charset="0"/>
              </a:rPr>
              <a:t>* It is uncertain whether patients with only mild MS or post mitral commissurotomy should be regarded as “Valvular” AF.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41964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258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5865836" cy="1077218"/>
          </a:xfrm>
          <a:prstGeom prst="rect">
            <a:avLst/>
          </a:prstGeom>
          <a:noFill/>
        </p:spPr>
        <p:txBody>
          <a:bodyPr wrap="square">
            <a:spAutoFit/>
          </a:bodyPr>
          <a:lstStyle/>
          <a:p>
            <a:pPr lvl="0">
              <a:defRPr/>
            </a:pPr>
            <a:r>
              <a:rPr lang="en-CA" sz="3600" b="1" dirty="0">
                <a:solidFill>
                  <a:schemeClr val="tx1">
                    <a:lumMod val="75000"/>
                    <a:lumOff val="25000"/>
                  </a:schemeClr>
                </a:solidFill>
                <a:latin typeface="Arial Narrow" panose="020B0606020202030204" pitchFamily="34" charset="0"/>
                <a:cs typeface="Aharoni" panose="02010803020104030203" pitchFamily="2" charset="-79"/>
              </a:rPr>
              <a:t>DOACs vs Warfarin RCTs</a:t>
            </a:r>
            <a:br>
              <a:rPr lang="en-CA" sz="3200" b="1" dirty="0">
                <a:solidFill>
                  <a:srgbClr val="1B1A5A"/>
                </a:solidFill>
                <a:latin typeface="Arial Narrow" panose="020B0606020202030204" pitchFamily="34" charset="0"/>
                <a:cs typeface="Aharoni" panose="02010803020104030203" pitchFamily="2" charset="-79"/>
              </a:rPr>
            </a:br>
            <a:r>
              <a:rPr lang="en-CA" sz="2800" b="1" dirty="0">
                <a:solidFill>
                  <a:srgbClr val="13A985"/>
                </a:solidFill>
                <a:latin typeface="Arial Narrow" panose="020B0606020202030204" pitchFamily="34" charset="0"/>
                <a:cs typeface="Aharoni" panose="02010803020104030203" pitchFamily="2" charset="-79"/>
              </a:rPr>
              <a:t>Baseline Characteristics</a:t>
            </a:r>
          </a:p>
        </p:txBody>
      </p:sp>
      <p:graphicFrame>
        <p:nvGraphicFramePr>
          <p:cNvPr id="27" name="Table 26">
            <a:extLst>
              <a:ext uri="{FF2B5EF4-FFF2-40B4-BE49-F238E27FC236}">
                <a16:creationId xmlns:a16="http://schemas.microsoft.com/office/drawing/2014/main" id="{4269C25E-39B5-4780-8E2E-E2795722CD28}"/>
              </a:ext>
            </a:extLst>
          </p:cNvPr>
          <p:cNvGraphicFramePr>
            <a:graphicFrameLocks noGrp="1"/>
          </p:cNvGraphicFramePr>
          <p:nvPr>
            <p:extLst>
              <p:ext uri="{D42A27DB-BD31-4B8C-83A1-F6EECF244321}">
                <p14:modId xmlns:p14="http://schemas.microsoft.com/office/powerpoint/2010/main" val="4265797702"/>
              </p:ext>
            </p:extLst>
          </p:nvPr>
        </p:nvGraphicFramePr>
        <p:xfrm>
          <a:off x="291239" y="1485062"/>
          <a:ext cx="8561521" cy="307035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906865">
                  <a:extLst>
                    <a:ext uri="{9D8B030D-6E8A-4147-A177-3AD203B41FA5}">
                      <a16:colId xmlns:a16="http://schemas.microsoft.com/office/drawing/2014/main" val="20000"/>
                    </a:ext>
                  </a:extLst>
                </a:gridCol>
                <a:gridCol w="1663664">
                  <a:extLst>
                    <a:ext uri="{9D8B030D-6E8A-4147-A177-3AD203B41FA5}">
                      <a16:colId xmlns:a16="http://schemas.microsoft.com/office/drawing/2014/main" val="20001"/>
                    </a:ext>
                  </a:extLst>
                </a:gridCol>
                <a:gridCol w="1663664">
                  <a:extLst>
                    <a:ext uri="{9D8B030D-6E8A-4147-A177-3AD203B41FA5}">
                      <a16:colId xmlns:a16="http://schemas.microsoft.com/office/drawing/2014/main" val="20002"/>
                    </a:ext>
                  </a:extLst>
                </a:gridCol>
                <a:gridCol w="1663664">
                  <a:extLst>
                    <a:ext uri="{9D8B030D-6E8A-4147-A177-3AD203B41FA5}">
                      <a16:colId xmlns:a16="http://schemas.microsoft.com/office/drawing/2014/main" val="20003"/>
                    </a:ext>
                  </a:extLst>
                </a:gridCol>
                <a:gridCol w="1663664">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RE-</a:t>
                      </a:r>
                      <a:r>
                        <a:rPr lang="en-US" sz="2000" dirty="0" err="1">
                          <a:solidFill>
                            <a:schemeClr val="bg1"/>
                          </a:solidFill>
                          <a:latin typeface="Arial Narrow" panose="020B0606020202030204" pitchFamily="34" charset="0"/>
                        </a:rPr>
                        <a:t>LY</a:t>
                      </a:r>
                      <a:r>
                        <a:rPr lang="en-US" sz="2000" baseline="30000" dirty="0" err="1">
                          <a:solidFill>
                            <a:schemeClr val="bg1"/>
                          </a:solidFill>
                          <a:latin typeface="Arial Narrow" panose="020B0606020202030204" pitchFamily="34" charset="0"/>
                        </a:rPr>
                        <a:t>a</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Dabigatran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ROCKET-</a:t>
                      </a:r>
                      <a:r>
                        <a:rPr lang="en-US" sz="200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b</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(Rivaroxaban)</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err="1">
                          <a:solidFill>
                            <a:schemeClr val="bg1"/>
                          </a:solidFill>
                          <a:latin typeface="Arial Narrow" panose="020B0606020202030204" pitchFamily="34" charset="0"/>
                        </a:rPr>
                        <a:t>ARISTOTLE</a:t>
                      </a:r>
                      <a:r>
                        <a:rPr lang="en-US" sz="2000" baseline="30000" dirty="0" err="1">
                          <a:solidFill>
                            <a:schemeClr val="bg1"/>
                          </a:solidFill>
                          <a:latin typeface="Arial Narrow" panose="020B0606020202030204" pitchFamily="34" charset="0"/>
                        </a:rPr>
                        <a:t>c</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Apixaban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ENGAGE</a:t>
                      </a:r>
                      <a:r>
                        <a:rPr lang="en-US" sz="2000" baseline="0" dirty="0">
                          <a:solidFill>
                            <a:schemeClr val="bg1"/>
                          </a:solidFill>
                          <a:latin typeface="Arial Narrow" panose="020B0606020202030204" pitchFamily="34" charset="0"/>
                        </a:rPr>
                        <a:t> </a:t>
                      </a:r>
                      <a:r>
                        <a:rPr lang="en-US" sz="2000" baseline="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d</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Edoxaban</a:t>
                      </a:r>
                      <a:r>
                        <a:rPr lang="en-US" sz="2400" baseline="30000" dirty="0">
                          <a:solidFill>
                            <a:schemeClr val="bg1"/>
                          </a:solidFill>
                          <a:latin typeface="Arial Narrow" panose="020B0606020202030204" pitchFamily="34" charset="0"/>
                        </a:rPr>
                        <a:t>)</a:t>
                      </a:r>
                    </a:p>
                  </a:txBody>
                  <a:tcP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Randomized, N</a:t>
                      </a:r>
                    </a:p>
                  </a:txBody>
                  <a:tcP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18,113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14,264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18,201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21,105</a:t>
                      </a:r>
                    </a:p>
                  </a:txBody>
                  <a:tcP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Age, y</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73 [65-78]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70 [63-76]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 [64-78]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2"/>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Female,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Paroxysmal AF,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25</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4"/>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VKA naive,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41</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Aspirin use,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36</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31</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29</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6"/>
                  </a:ext>
                </a:extLst>
              </a:tr>
            </a:tbl>
          </a:graphicData>
        </a:graphic>
      </p:graphicFrame>
      <p:graphicFrame>
        <p:nvGraphicFramePr>
          <p:cNvPr id="28" name="Chart 27">
            <a:extLst>
              <a:ext uri="{FF2B5EF4-FFF2-40B4-BE49-F238E27FC236}">
                <a16:creationId xmlns:a16="http://schemas.microsoft.com/office/drawing/2014/main" id="{E55E0420-7DE9-47F3-8BD2-466C444F97A3}"/>
              </a:ext>
            </a:extLst>
          </p:cNvPr>
          <p:cNvGraphicFramePr/>
          <p:nvPr>
            <p:extLst>
              <p:ext uri="{D42A27DB-BD31-4B8C-83A1-F6EECF244321}">
                <p14:modId xmlns:p14="http://schemas.microsoft.com/office/powerpoint/2010/main" val="857651678"/>
              </p:ext>
            </p:extLst>
          </p:nvPr>
        </p:nvGraphicFramePr>
        <p:xfrm>
          <a:off x="2171052" y="4695871"/>
          <a:ext cx="1679757" cy="15670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Chart 28">
            <a:extLst>
              <a:ext uri="{FF2B5EF4-FFF2-40B4-BE49-F238E27FC236}">
                <a16:creationId xmlns:a16="http://schemas.microsoft.com/office/drawing/2014/main" id="{5E268912-8467-4666-BDD1-A40A241F39F4}"/>
              </a:ext>
            </a:extLst>
          </p:cNvPr>
          <p:cNvGraphicFramePr/>
          <p:nvPr>
            <p:extLst>
              <p:ext uri="{D42A27DB-BD31-4B8C-83A1-F6EECF244321}">
                <p14:modId xmlns:p14="http://schemas.microsoft.com/office/powerpoint/2010/main" val="1892159313"/>
              </p:ext>
            </p:extLst>
          </p:nvPr>
        </p:nvGraphicFramePr>
        <p:xfrm>
          <a:off x="3875795" y="4699409"/>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 29">
            <a:extLst>
              <a:ext uri="{FF2B5EF4-FFF2-40B4-BE49-F238E27FC236}">
                <a16:creationId xmlns:a16="http://schemas.microsoft.com/office/drawing/2014/main" id="{4204E504-1B88-4D93-AD7B-975CE673F724}"/>
              </a:ext>
            </a:extLst>
          </p:cNvPr>
          <p:cNvGraphicFramePr/>
          <p:nvPr>
            <p:extLst>
              <p:ext uri="{D42A27DB-BD31-4B8C-83A1-F6EECF244321}">
                <p14:modId xmlns:p14="http://schemas.microsoft.com/office/powerpoint/2010/main" val="2352911849"/>
              </p:ext>
            </p:extLst>
          </p:nvPr>
        </p:nvGraphicFramePr>
        <p:xfrm>
          <a:off x="5506119" y="4702947"/>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1" name="Chart 30">
            <a:extLst>
              <a:ext uri="{FF2B5EF4-FFF2-40B4-BE49-F238E27FC236}">
                <a16:creationId xmlns:a16="http://schemas.microsoft.com/office/drawing/2014/main" id="{11DF1D45-DE1F-4494-96F6-6BC16E7C353B}"/>
              </a:ext>
            </a:extLst>
          </p:cNvPr>
          <p:cNvGraphicFramePr/>
          <p:nvPr>
            <p:extLst>
              <p:ext uri="{D42A27DB-BD31-4B8C-83A1-F6EECF244321}">
                <p14:modId xmlns:p14="http://schemas.microsoft.com/office/powerpoint/2010/main" val="2616802150"/>
              </p:ext>
            </p:extLst>
          </p:nvPr>
        </p:nvGraphicFramePr>
        <p:xfrm>
          <a:off x="7168342" y="4706485"/>
          <a:ext cx="1679757" cy="1567073"/>
        </p:xfrm>
        <a:graphic>
          <a:graphicData uri="http://schemas.openxmlformats.org/drawingml/2006/chart">
            <c:chart xmlns:c="http://schemas.openxmlformats.org/drawingml/2006/chart" xmlns:r="http://schemas.openxmlformats.org/officeDocument/2006/relationships" r:id="rId7"/>
          </a:graphicData>
        </a:graphic>
      </p:graphicFrame>
      <p:sp>
        <p:nvSpPr>
          <p:cNvPr id="32" name="TextBox 31">
            <a:extLst>
              <a:ext uri="{FF2B5EF4-FFF2-40B4-BE49-F238E27FC236}">
                <a16:creationId xmlns:a16="http://schemas.microsoft.com/office/drawing/2014/main" id="{60A2DEC8-5DAF-47D4-9874-57C15DC0276E}"/>
              </a:ext>
            </a:extLst>
          </p:cNvPr>
          <p:cNvSpPr txBox="1"/>
          <p:nvPr/>
        </p:nvSpPr>
        <p:spPr>
          <a:xfrm>
            <a:off x="291239" y="4710741"/>
            <a:ext cx="1365663" cy="461665"/>
          </a:xfrm>
          <a:prstGeom prst="rect">
            <a:avLst/>
          </a:prstGeom>
          <a:noFill/>
        </p:spPr>
        <p:txBody>
          <a:bodyPr wrap="square" rtlCol="0">
            <a:spAutoFit/>
          </a:bodyPr>
          <a:lstStyle/>
          <a:p>
            <a:r>
              <a:rPr lang="en-CA" sz="2400" b="1" dirty="0">
                <a:solidFill>
                  <a:prstClr val="black"/>
                </a:solidFill>
                <a:latin typeface="Arial Narrow" panose="020B0606020202030204" pitchFamily="34" charset="0"/>
              </a:rPr>
              <a:t>CHADS </a:t>
            </a:r>
            <a:r>
              <a:rPr lang="en-CA" sz="1600" b="1" dirty="0">
                <a:solidFill>
                  <a:prstClr val="black"/>
                </a:solidFill>
                <a:latin typeface="Arial Narrow" panose="020B0606020202030204" pitchFamily="34" charset="0"/>
              </a:rPr>
              <a:t>2</a:t>
            </a:r>
          </a:p>
        </p:txBody>
      </p:sp>
      <p:sp>
        <p:nvSpPr>
          <p:cNvPr id="33" name="Rectangle 32">
            <a:extLst>
              <a:ext uri="{FF2B5EF4-FFF2-40B4-BE49-F238E27FC236}">
                <a16:creationId xmlns:a16="http://schemas.microsoft.com/office/drawing/2014/main" id="{2F38F98E-4A65-45BF-9A2E-89CC6301B693}"/>
              </a:ext>
            </a:extLst>
          </p:cNvPr>
          <p:cNvSpPr/>
          <p:nvPr/>
        </p:nvSpPr>
        <p:spPr>
          <a:xfrm>
            <a:off x="439204" y="5172406"/>
            <a:ext cx="182880" cy="182880"/>
          </a:xfrm>
          <a:prstGeom prst="rect">
            <a:avLst/>
          </a:prstGeom>
          <a:solidFill>
            <a:srgbClr val="A2F10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4" name="Rectangle 33">
            <a:extLst>
              <a:ext uri="{FF2B5EF4-FFF2-40B4-BE49-F238E27FC236}">
                <a16:creationId xmlns:a16="http://schemas.microsoft.com/office/drawing/2014/main" id="{472E4EE2-EECA-4C41-B35A-BB4F9D65E468}"/>
              </a:ext>
            </a:extLst>
          </p:cNvPr>
          <p:cNvSpPr/>
          <p:nvPr/>
        </p:nvSpPr>
        <p:spPr>
          <a:xfrm>
            <a:off x="439204" y="5494934"/>
            <a:ext cx="182880" cy="182880"/>
          </a:xfrm>
          <a:prstGeom prst="rect">
            <a:avLst/>
          </a:prstGeom>
          <a:solidFill>
            <a:srgbClr val="FE8F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5" name="Rectangle 34">
            <a:extLst>
              <a:ext uri="{FF2B5EF4-FFF2-40B4-BE49-F238E27FC236}">
                <a16:creationId xmlns:a16="http://schemas.microsoft.com/office/drawing/2014/main" id="{8452BD18-7B68-417C-BF51-DA11EF3B63E2}"/>
              </a:ext>
            </a:extLst>
          </p:cNvPr>
          <p:cNvSpPr/>
          <p:nvPr/>
        </p:nvSpPr>
        <p:spPr>
          <a:xfrm>
            <a:off x="439204" y="5838725"/>
            <a:ext cx="182880" cy="182880"/>
          </a:xfrm>
          <a:prstGeom prst="rect">
            <a:avLst/>
          </a:prstGeom>
          <a:solidFill>
            <a:srgbClr val="FF71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6" name="TextBox 35">
            <a:extLst>
              <a:ext uri="{FF2B5EF4-FFF2-40B4-BE49-F238E27FC236}">
                <a16:creationId xmlns:a16="http://schemas.microsoft.com/office/drawing/2014/main" id="{4B94D6DF-A201-45C4-BA28-FFB3AE8B8CCB}"/>
              </a:ext>
            </a:extLst>
          </p:cNvPr>
          <p:cNvSpPr txBox="1"/>
          <p:nvPr/>
        </p:nvSpPr>
        <p:spPr>
          <a:xfrm>
            <a:off x="716530" y="5108608"/>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0-1</a:t>
            </a:r>
            <a:endParaRPr lang="en-US" sz="1600" b="1" dirty="0">
              <a:solidFill>
                <a:prstClr val="black">
                  <a:lumMod val="85000"/>
                  <a:lumOff val="15000"/>
                </a:prstClr>
              </a:solidFill>
              <a:latin typeface="Arial Narrow" panose="020B0606020202030204" pitchFamily="34" charset="0"/>
            </a:endParaRPr>
          </a:p>
        </p:txBody>
      </p:sp>
      <p:sp>
        <p:nvSpPr>
          <p:cNvPr id="37" name="TextBox 36">
            <a:extLst>
              <a:ext uri="{FF2B5EF4-FFF2-40B4-BE49-F238E27FC236}">
                <a16:creationId xmlns:a16="http://schemas.microsoft.com/office/drawing/2014/main" id="{CCAACBD5-6EFA-459E-993A-74ED77AF95A8}"/>
              </a:ext>
            </a:extLst>
          </p:cNvPr>
          <p:cNvSpPr txBox="1"/>
          <p:nvPr/>
        </p:nvSpPr>
        <p:spPr>
          <a:xfrm>
            <a:off x="716530" y="5431495"/>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2</a:t>
            </a:r>
            <a:endParaRPr lang="en-US" sz="1600" b="1" dirty="0">
              <a:solidFill>
                <a:prstClr val="black">
                  <a:lumMod val="85000"/>
                  <a:lumOff val="15000"/>
                </a:prstClr>
              </a:solidFill>
              <a:latin typeface="Arial Narrow" panose="020B0606020202030204" pitchFamily="34" charset="0"/>
            </a:endParaRPr>
          </a:p>
        </p:txBody>
      </p:sp>
      <p:sp>
        <p:nvSpPr>
          <p:cNvPr id="38" name="TextBox 37">
            <a:extLst>
              <a:ext uri="{FF2B5EF4-FFF2-40B4-BE49-F238E27FC236}">
                <a16:creationId xmlns:a16="http://schemas.microsoft.com/office/drawing/2014/main" id="{A3440759-B4D9-43BA-8BC7-1BD159B1FF0E}"/>
              </a:ext>
            </a:extLst>
          </p:cNvPr>
          <p:cNvSpPr txBox="1"/>
          <p:nvPr/>
        </p:nvSpPr>
        <p:spPr>
          <a:xfrm>
            <a:off x="716530" y="5754382"/>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3-6</a:t>
            </a:r>
            <a:endParaRPr lang="en-US" sz="1600" b="1" dirty="0">
              <a:solidFill>
                <a:prstClr val="black">
                  <a:lumMod val="85000"/>
                  <a:lumOff val="15000"/>
                </a:prstClr>
              </a:solidFill>
              <a:latin typeface="Arial Narrow" panose="020B0606020202030204" pitchFamily="34" charset="0"/>
            </a:endParaRPr>
          </a:p>
        </p:txBody>
      </p:sp>
      <p:sp>
        <p:nvSpPr>
          <p:cNvPr id="39" name="Rectangle 38">
            <a:extLst>
              <a:ext uri="{FF2B5EF4-FFF2-40B4-BE49-F238E27FC236}">
                <a16:creationId xmlns:a16="http://schemas.microsoft.com/office/drawing/2014/main" id="{F03D5467-7E31-4A8C-A593-B052125E521C}"/>
              </a:ext>
            </a:extLst>
          </p:cNvPr>
          <p:cNvSpPr/>
          <p:nvPr/>
        </p:nvSpPr>
        <p:spPr>
          <a:xfrm>
            <a:off x="405604" y="6461275"/>
            <a:ext cx="4572000" cy="507831"/>
          </a:xfrm>
          <a:prstGeom prst="rect">
            <a:avLst/>
          </a:prstGeom>
        </p:spPr>
        <p:txBody>
          <a:bodyPr>
            <a:spAutoFit/>
          </a:bodyPr>
          <a:lstStyle/>
          <a:p>
            <a:pPr marL="228600" indent="-228600">
              <a:buAutoNum type="alphaLcPeriod"/>
            </a:pPr>
            <a:r>
              <a:rPr lang="en-US" sz="900" dirty="0">
                <a:solidFill>
                  <a:schemeClr val="bg1"/>
                </a:solidFill>
                <a:latin typeface="Arial Narrow" panose="020B0606020202030204" pitchFamily="34" charset="0"/>
              </a:rPr>
              <a:t>Connolly SJ,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2009;361:1139-1151</a:t>
            </a:r>
            <a:r>
              <a:rPr lang="en-US" sz="900" baseline="30000" dirty="0">
                <a:solidFill>
                  <a:schemeClr val="bg1"/>
                </a:solidFill>
                <a:latin typeface="Arial Narrow" panose="020B0606020202030204" pitchFamily="34" charset="0"/>
              </a:rPr>
              <a:t>[3]; </a:t>
            </a:r>
          </a:p>
          <a:p>
            <a:pPr marL="228600" indent="-228600">
              <a:buAutoNum type="alphaLcPeriod"/>
            </a:pPr>
            <a:r>
              <a:rPr lang="en-US" sz="900" dirty="0">
                <a:solidFill>
                  <a:schemeClr val="bg1"/>
                </a:solidFill>
                <a:latin typeface="Arial Narrow" panose="020B0606020202030204" pitchFamily="34" charset="0"/>
              </a:rPr>
              <a:t>Patel MR,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 </a:t>
            </a:r>
            <a:r>
              <a:rPr lang="en-US" sz="900" dirty="0">
                <a:solidFill>
                  <a:schemeClr val="bg1"/>
                </a:solidFill>
                <a:latin typeface="Arial Narrow" panose="020B0606020202030204" pitchFamily="34" charset="0"/>
              </a:rPr>
              <a:t>2011;365:883-891</a:t>
            </a:r>
            <a:r>
              <a:rPr lang="en-US" sz="900" baseline="30000" dirty="0">
                <a:solidFill>
                  <a:schemeClr val="bg1"/>
                </a:solidFill>
                <a:latin typeface="Arial Narrow" panose="020B0606020202030204" pitchFamily="34" charset="0"/>
              </a:rPr>
              <a:t>[4]; </a:t>
            </a:r>
          </a:p>
          <a:p>
            <a:endParaRPr lang="fr-FR" altLang="en-US" sz="900" dirty="0">
              <a:solidFill>
                <a:schemeClr val="bg1"/>
              </a:solidFill>
              <a:latin typeface="Arial Narrow" panose="020B0606020202030204" pitchFamily="34" charset="0"/>
              <a:cs typeface="Lato"/>
            </a:endParaRPr>
          </a:p>
        </p:txBody>
      </p:sp>
      <p:sp>
        <p:nvSpPr>
          <p:cNvPr id="41" name="Rectangle 40">
            <a:extLst>
              <a:ext uri="{FF2B5EF4-FFF2-40B4-BE49-F238E27FC236}">
                <a16:creationId xmlns:a16="http://schemas.microsoft.com/office/drawing/2014/main" id="{A73F0635-B548-41F5-8B4B-05B70E7BC5E2}"/>
              </a:ext>
            </a:extLst>
          </p:cNvPr>
          <p:cNvSpPr/>
          <p:nvPr/>
        </p:nvSpPr>
        <p:spPr>
          <a:xfrm>
            <a:off x="3467969" y="6454896"/>
            <a:ext cx="4572000" cy="369332"/>
          </a:xfrm>
          <a:prstGeom prst="rect">
            <a:avLst/>
          </a:prstGeom>
        </p:spPr>
        <p:txBody>
          <a:bodyPr>
            <a:spAutoFit/>
          </a:bodyPr>
          <a:lstStyle/>
          <a:p>
            <a:pPr marL="228600" indent="-228600">
              <a:buFont typeface="+mj-lt"/>
              <a:buAutoNum type="alphaLcPeriod" startAt="3"/>
            </a:pPr>
            <a:r>
              <a:rPr lang="en-US" sz="900" dirty="0">
                <a:solidFill>
                  <a:schemeClr val="bg1"/>
                </a:solidFill>
                <a:latin typeface="Arial Narrow" panose="020B0606020202030204" pitchFamily="34" charset="0"/>
              </a:rPr>
              <a:t>Granger CB,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2011;365:981-992</a:t>
            </a:r>
            <a:r>
              <a:rPr lang="en-US" sz="900" baseline="30000" dirty="0">
                <a:solidFill>
                  <a:schemeClr val="bg1"/>
                </a:solidFill>
                <a:latin typeface="Arial Narrow" panose="020B0606020202030204" pitchFamily="34" charset="0"/>
              </a:rPr>
              <a:t>[5]; </a:t>
            </a:r>
          </a:p>
          <a:p>
            <a:pPr marL="228600" indent="-228600">
              <a:buFont typeface="+mj-lt"/>
              <a:buAutoNum type="alphaLcPeriod" startAt="3"/>
            </a:pPr>
            <a:r>
              <a:rPr lang="en-US" sz="900" dirty="0">
                <a:solidFill>
                  <a:schemeClr val="bg1"/>
                </a:solidFill>
                <a:latin typeface="Arial Narrow" panose="020B0606020202030204" pitchFamily="34" charset="0"/>
              </a:rPr>
              <a:t> Giuliano RP,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2013;369:2093-2104.</a:t>
            </a:r>
            <a:r>
              <a:rPr lang="en-US" sz="900" baseline="30000" dirty="0">
                <a:solidFill>
                  <a:schemeClr val="bg1"/>
                </a:solidFill>
                <a:latin typeface="Arial Narrow" panose="020B0606020202030204" pitchFamily="34" charset="0"/>
              </a:rPr>
              <a:t>[6</a:t>
            </a:r>
            <a:endParaRPr lang="fr-FR" altLang="en-US" sz="900" dirty="0">
              <a:solidFill>
                <a:schemeClr val="bg1"/>
              </a:solidFill>
              <a:latin typeface="Arial Narrow" panose="020B0606020202030204" pitchFamily="34" charset="0"/>
              <a:cs typeface="Lato"/>
            </a:endParaRPr>
          </a:p>
        </p:txBody>
      </p:sp>
      <p:pic>
        <p:nvPicPr>
          <p:cNvPr id="42" name="Picture 41" descr="A close up of a sign&#10;&#10;Description automatically generated">
            <a:extLst>
              <a:ext uri="{FF2B5EF4-FFF2-40B4-BE49-F238E27FC236}">
                <a16:creationId xmlns:a16="http://schemas.microsoft.com/office/drawing/2014/main" id="{118F54CE-0395-4751-9644-159639FC49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2723" y="143272"/>
            <a:ext cx="2051727" cy="906777"/>
          </a:xfrm>
          <a:prstGeom prst="rect">
            <a:avLst/>
          </a:prstGeom>
        </p:spPr>
      </p:pic>
    </p:spTree>
    <p:extLst>
      <p:ext uri="{BB962C8B-B14F-4D97-AF65-F5344CB8AC3E}">
        <p14:creationId xmlns:p14="http://schemas.microsoft.com/office/powerpoint/2010/main" val="235649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DOACs as Compared to Warfarin</a:t>
            </a:r>
            <a:br>
              <a:rPr lang="en-CA" sz="3200" b="1" dirty="0">
                <a:solidFill>
                  <a:srgbClr val="1B1A5A"/>
                </a:solidFill>
                <a:latin typeface="Arial Narrow" panose="020B0606020202030204" pitchFamily="34" charset="0"/>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Indirect Comparisons from the Clinical Trials </a:t>
            </a:r>
            <a:endParaRPr lang="en-CA" sz="2800" b="1" dirty="0">
              <a:solidFill>
                <a:srgbClr val="13A985"/>
              </a:solidFill>
              <a:latin typeface="Arial Narrow" panose="020B0606020202030204" pitchFamily="34" charset="0"/>
              <a:cs typeface="Aharoni" panose="02010803020104030203" pitchFamily="2" charset="-79"/>
            </a:endParaRPr>
          </a:p>
        </p:txBody>
      </p:sp>
      <p:graphicFrame>
        <p:nvGraphicFramePr>
          <p:cNvPr id="20" name="Table 19">
            <a:extLst>
              <a:ext uri="{FF2B5EF4-FFF2-40B4-BE49-F238E27FC236}">
                <a16:creationId xmlns:a16="http://schemas.microsoft.com/office/drawing/2014/main" id="{CA3BA62D-5605-45BF-8311-0FEFEBA90E1F}"/>
              </a:ext>
            </a:extLst>
          </p:cNvPr>
          <p:cNvGraphicFramePr>
            <a:graphicFrameLocks noGrp="1"/>
          </p:cNvGraphicFramePr>
          <p:nvPr>
            <p:extLst>
              <p:ext uri="{D42A27DB-BD31-4B8C-83A1-F6EECF244321}">
                <p14:modId xmlns:p14="http://schemas.microsoft.com/office/powerpoint/2010/main" val="3911706329"/>
              </p:ext>
            </p:extLst>
          </p:nvPr>
        </p:nvGraphicFramePr>
        <p:xfrm>
          <a:off x="244130" y="13848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Dabigatran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1" name="Arrow: Striped Right 20">
            <a:extLst>
              <a:ext uri="{FF2B5EF4-FFF2-40B4-BE49-F238E27FC236}">
                <a16:creationId xmlns:a16="http://schemas.microsoft.com/office/drawing/2014/main" id="{B5032165-8BCB-49CE-9DBD-D5068F24E95A}"/>
              </a:ext>
            </a:extLst>
          </p:cNvPr>
          <p:cNvSpPr/>
          <p:nvPr/>
        </p:nvSpPr>
        <p:spPr>
          <a:xfrm rot="16200000">
            <a:off x="5268196"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Striped Right 21">
            <a:extLst>
              <a:ext uri="{FF2B5EF4-FFF2-40B4-BE49-F238E27FC236}">
                <a16:creationId xmlns:a16="http://schemas.microsoft.com/office/drawing/2014/main" id="{B46115DB-C90A-4379-8980-5C3C1CC9420F}"/>
              </a:ext>
            </a:extLst>
          </p:cNvPr>
          <p:cNvSpPr/>
          <p:nvPr/>
        </p:nvSpPr>
        <p:spPr>
          <a:xfrm rot="16200000">
            <a:off x="6687800"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Striped Right 22">
            <a:extLst>
              <a:ext uri="{FF2B5EF4-FFF2-40B4-BE49-F238E27FC236}">
                <a16:creationId xmlns:a16="http://schemas.microsoft.com/office/drawing/2014/main" id="{DBA1BEF9-E6A9-4521-A509-AFA757BBF555}"/>
              </a:ext>
            </a:extLst>
          </p:cNvPr>
          <p:cNvSpPr/>
          <p:nvPr/>
        </p:nvSpPr>
        <p:spPr>
          <a:xfrm rot="16200000">
            <a:off x="8107404"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Striped Right 23">
            <a:extLst>
              <a:ext uri="{FF2B5EF4-FFF2-40B4-BE49-F238E27FC236}">
                <a16:creationId xmlns:a16="http://schemas.microsoft.com/office/drawing/2014/main" id="{7C0F56A2-C05B-42D7-ACB0-9E99DB8C96BC}"/>
              </a:ext>
            </a:extLst>
          </p:cNvPr>
          <p:cNvSpPr/>
          <p:nvPr/>
        </p:nvSpPr>
        <p:spPr>
          <a:xfrm rot="5400000" flipV="1">
            <a:off x="2443039" y="217680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Striped Right 24">
            <a:extLst>
              <a:ext uri="{FF2B5EF4-FFF2-40B4-BE49-F238E27FC236}">
                <a16:creationId xmlns:a16="http://schemas.microsoft.com/office/drawing/2014/main" id="{56A9F0E3-C213-4ED3-900F-773FA3D3A442}"/>
              </a:ext>
            </a:extLst>
          </p:cNvPr>
          <p:cNvSpPr/>
          <p:nvPr/>
        </p:nvSpPr>
        <p:spPr>
          <a:xfrm rot="5400000" flipV="1">
            <a:off x="2443039" y="2811964"/>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Striped Right 25">
            <a:extLst>
              <a:ext uri="{FF2B5EF4-FFF2-40B4-BE49-F238E27FC236}">
                <a16:creationId xmlns:a16="http://schemas.microsoft.com/office/drawing/2014/main" id="{6D87C15A-7F57-466D-9D95-0EA2D3FA66C5}"/>
              </a:ext>
            </a:extLst>
          </p:cNvPr>
          <p:cNvSpPr/>
          <p:nvPr/>
        </p:nvSpPr>
        <p:spPr>
          <a:xfrm rot="5400000" flipV="1">
            <a:off x="2443039" y="3457753"/>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Right Arrow 28">
            <a:extLst>
              <a:ext uri="{FF2B5EF4-FFF2-40B4-BE49-F238E27FC236}">
                <a16:creationId xmlns:a16="http://schemas.microsoft.com/office/drawing/2014/main" id="{8760FB4A-9549-4A1A-8171-07DCD9E31BF0}"/>
              </a:ext>
            </a:extLst>
          </p:cNvPr>
          <p:cNvSpPr/>
          <p:nvPr/>
        </p:nvSpPr>
        <p:spPr>
          <a:xfrm>
            <a:off x="2362672"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2" name="Arrow: Striped Right 41">
            <a:extLst>
              <a:ext uri="{FF2B5EF4-FFF2-40B4-BE49-F238E27FC236}">
                <a16:creationId xmlns:a16="http://schemas.microsoft.com/office/drawing/2014/main" id="{4D817C70-6760-4DB5-8E4D-11C599D2E4D9}"/>
              </a:ext>
            </a:extLst>
          </p:cNvPr>
          <p:cNvSpPr/>
          <p:nvPr/>
        </p:nvSpPr>
        <p:spPr>
          <a:xfrm rot="5400000" flipV="1">
            <a:off x="2443039" y="4735151"/>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Right Arrow 28">
            <a:extLst>
              <a:ext uri="{FF2B5EF4-FFF2-40B4-BE49-F238E27FC236}">
                <a16:creationId xmlns:a16="http://schemas.microsoft.com/office/drawing/2014/main" id="{73BA7A33-E282-4E3A-BAEF-BCE5F74602BD}"/>
              </a:ext>
            </a:extLst>
          </p:cNvPr>
          <p:cNvSpPr/>
          <p:nvPr/>
        </p:nvSpPr>
        <p:spPr>
          <a:xfrm>
            <a:off x="3783964"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4" name="Left-Right Arrow 28">
            <a:extLst>
              <a:ext uri="{FF2B5EF4-FFF2-40B4-BE49-F238E27FC236}">
                <a16:creationId xmlns:a16="http://schemas.microsoft.com/office/drawing/2014/main" id="{B78647A8-186C-403F-8A7E-4B3CF04A0A15}"/>
              </a:ext>
            </a:extLst>
          </p:cNvPr>
          <p:cNvSpPr/>
          <p:nvPr/>
        </p:nvSpPr>
        <p:spPr>
          <a:xfrm>
            <a:off x="3783964"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5" name="Left-Right Arrow 28">
            <a:extLst>
              <a:ext uri="{FF2B5EF4-FFF2-40B4-BE49-F238E27FC236}">
                <a16:creationId xmlns:a16="http://schemas.microsoft.com/office/drawing/2014/main" id="{AEE8800A-5165-41D3-9F6B-1F9264A24298}"/>
              </a:ext>
            </a:extLst>
          </p:cNvPr>
          <p:cNvSpPr/>
          <p:nvPr/>
        </p:nvSpPr>
        <p:spPr>
          <a:xfrm>
            <a:off x="5161946"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6" name="Left-Right Arrow 28">
            <a:extLst>
              <a:ext uri="{FF2B5EF4-FFF2-40B4-BE49-F238E27FC236}">
                <a16:creationId xmlns:a16="http://schemas.microsoft.com/office/drawing/2014/main" id="{B18B429F-D29E-4F44-AAB5-1270C7C863DC}"/>
              </a:ext>
            </a:extLst>
          </p:cNvPr>
          <p:cNvSpPr/>
          <p:nvPr/>
        </p:nvSpPr>
        <p:spPr>
          <a:xfrm>
            <a:off x="6576702" y="47918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7" name="Left-Right Arrow 28">
            <a:extLst>
              <a:ext uri="{FF2B5EF4-FFF2-40B4-BE49-F238E27FC236}">
                <a16:creationId xmlns:a16="http://schemas.microsoft.com/office/drawing/2014/main" id="{52856699-2AD6-4A7F-A476-411E63AFB71C}"/>
              </a:ext>
            </a:extLst>
          </p:cNvPr>
          <p:cNvSpPr/>
          <p:nvPr/>
        </p:nvSpPr>
        <p:spPr>
          <a:xfrm>
            <a:off x="8023359"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8" name="Arrow: Striped Right 47">
            <a:extLst>
              <a:ext uri="{FF2B5EF4-FFF2-40B4-BE49-F238E27FC236}">
                <a16:creationId xmlns:a16="http://schemas.microsoft.com/office/drawing/2014/main" id="{A6E5EEDD-6429-4945-8A3C-71BA01823B3F}"/>
              </a:ext>
            </a:extLst>
          </p:cNvPr>
          <p:cNvSpPr/>
          <p:nvPr/>
        </p:nvSpPr>
        <p:spPr>
          <a:xfrm rot="5400000" flipV="1">
            <a:off x="3867540" y="346011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Striped Right 48">
            <a:extLst>
              <a:ext uri="{FF2B5EF4-FFF2-40B4-BE49-F238E27FC236}">
                <a16:creationId xmlns:a16="http://schemas.microsoft.com/office/drawing/2014/main" id="{69762518-3023-4D4E-9246-612BF0BC4E47}"/>
              </a:ext>
            </a:extLst>
          </p:cNvPr>
          <p:cNvSpPr/>
          <p:nvPr/>
        </p:nvSpPr>
        <p:spPr>
          <a:xfrm rot="5400000" flipV="1">
            <a:off x="5260142" y="3462619"/>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Striped Right 49">
            <a:extLst>
              <a:ext uri="{FF2B5EF4-FFF2-40B4-BE49-F238E27FC236}">
                <a16:creationId xmlns:a16="http://schemas.microsoft.com/office/drawing/2014/main" id="{1BB2B4A3-5323-4B16-9F68-398A48FDD470}"/>
              </a:ext>
            </a:extLst>
          </p:cNvPr>
          <p:cNvSpPr/>
          <p:nvPr/>
        </p:nvSpPr>
        <p:spPr>
          <a:xfrm rot="5400000" flipV="1">
            <a:off x="6684643" y="346505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Striped Right 50">
            <a:extLst>
              <a:ext uri="{FF2B5EF4-FFF2-40B4-BE49-F238E27FC236}">
                <a16:creationId xmlns:a16="http://schemas.microsoft.com/office/drawing/2014/main" id="{1AFC51D6-5001-4884-8BDB-90FF2D7F0590}"/>
              </a:ext>
            </a:extLst>
          </p:cNvPr>
          <p:cNvSpPr/>
          <p:nvPr/>
        </p:nvSpPr>
        <p:spPr>
          <a:xfrm rot="5400000" flipV="1">
            <a:off x="8109143" y="346748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Striped Right 51">
            <a:extLst>
              <a:ext uri="{FF2B5EF4-FFF2-40B4-BE49-F238E27FC236}">
                <a16:creationId xmlns:a16="http://schemas.microsoft.com/office/drawing/2014/main" id="{163902B9-6326-44AE-9C55-F29F65E2A558}"/>
              </a:ext>
            </a:extLst>
          </p:cNvPr>
          <p:cNvSpPr/>
          <p:nvPr/>
        </p:nvSpPr>
        <p:spPr>
          <a:xfrm rot="5400000" flipV="1">
            <a:off x="3886954" y="280168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Left-Right Arrow 28">
            <a:extLst>
              <a:ext uri="{FF2B5EF4-FFF2-40B4-BE49-F238E27FC236}">
                <a16:creationId xmlns:a16="http://schemas.microsoft.com/office/drawing/2014/main" id="{40025C7C-B545-4917-860D-E609D0E8B653}"/>
              </a:ext>
            </a:extLst>
          </p:cNvPr>
          <p:cNvSpPr/>
          <p:nvPr/>
        </p:nvSpPr>
        <p:spPr>
          <a:xfrm>
            <a:off x="5161946" y="27775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4" name="Arrow: Striped Right 53">
            <a:extLst>
              <a:ext uri="{FF2B5EF4-FFF2-40B4-BE49-F238E27FC236}">
                <a16:creationId xmlns:a16="http://schemas.microsoft.com/office/drawing/2014/main" id="{572C9E31-06BA-4BD0-9120-157824A1BC35}"/>
              </a:ext>
            </a:extLst>
          </p:cNvPr>
          <p:cNvSpPr/>
          <p:nvPr/>
        </p:nvSpPr>
        <p:spPr>
          <a:xfrm rot="5400000" flipV="1">
            <a:off x="6684643" y="281757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Left-Right Arrow 28">
            <a:extLst>
              <a:ext uri="{FF2B5EF4-FFF2-40B4-BE49-F238E27FC236}">
                <a16:creationId xmlns:a16="http://schemas.microsoft.com/office/drawing/2014/main" id="{62C74E7F-1A14-41B7-8D38-D6B23618144F}"/>
              </a:ext>
            </a:extLst>
          </p:cNvPr>
          <p:cNvSpPr/>
          <p:nvPr/>
        </p:nvSpPr>
        <p:spPr>
          <a:xfrm>
            <a:off x="8014957" y="28217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6" name="Left-Right Arrow 28">
            <a:extLst>
              <a:ext uri="{FF2B5EF4-FFF2-40B4-BE49-F238E27FC236}">
                <a16:creationId xmlns:a16="http://schemas.microsoft.com/office/drawing/2014/main" id="{3EF9691D-1948-4A1B-943A-09DAC778BA4F}"/>
              </a:ext>
            </a:extLst>
          </p:cNvPr>
          <p:cNvSpPr/>
          <p:nvPr/>
        </p:nvSpPr>
        <p:spPr>
          <a:xfrm>
            <a:off x="3783964" y="21721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7" name="Arrow: Striped Right 56">
            <a:extLst>
              <a:ext uri="{FF2B5EF4-FFF2-40B4-BE49-F238E27FC236}">
                <a16:creationId xmlns:a16="http://schemas.microsoft.com/office/drawing/2014/main" id="{5796484C-9FF1-4445-AD0C-928E6A69C635}"/>
              </a:ext>
            </a:extLst>
          </p:cNvPr>
          <p:cNvSpPr/>
          <p:nvPr/>
        </p:nvSpPr>
        <p:spPr>
          <a:xfrm rot="5400000" flipV="1">
            <a:off x="5264797" y="218362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28">
            <a:extLst>
              <a:ext uri="{FF2B5EF4-FFF2-40B4-BE49-F238E27FC236}">
                <a16:creationId xmlns:a16="http://schemas.microsoft.com/office/drawing/2014/main" id="{7EE5E3B9-4BC2-4D17-BCA6-EE494638C613}"/>
              </a:ext>
            </a:extLst>
          </p:cNvPr>
          <p:cNvSpPr/>
          <p:nvPr/>
        </p:nvSpPr>
        <p:spPr>
          <a:xfrm>
            <a:off x="6573383" y="21864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9" name="Left-Right Arrow 28">
            <a:extLst>
              <a:ext uri="{FF2B5EF4-FFF2-40B4-BE49-F238E27FC236}">
                <a16:creationId xmlns:a16="http://schemas.microsoft.com/office/drawing/2014/main" id="{DBB8CD65-1F3E-427A-8A03-063078547558}"/>
              </a:ext>
            </a:extLst>
          </p:cNvPr>
          <p:cNvSpPr/>
          <p:nvPr/>
        </p:nvSpPr>
        <p:spPr>
          <a:xfrm>
            <a:off x="7993606" y="22117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algn="ctr" defTabSz="457200">
              <a:lnSpc>
                <a:spcPct val="90000"/>
              </a:lnSpc>
            </a:pPr>
            <a:r>
              <a:rPr lang="en-US" sz="1600" b="1" dirty="0">
                <a:solidFill>
                  <a:schemeClr val="tx1">
                    <a:lumMod val="85000"/>
                    <a:lumOff val="15000"/>
                  </a:schemeClr>
                </a:solidFill>
                <a:latin typeface="Arial Narrow" panose="020B0606020202030204" pitchFamily="34" charset="0"/>
                <a:cs typeface="Lato"/>
              </a:rPr>
              <a:t>To date there are no head-to-head trials between apixaban, dabigatran, </a:t>
            </a:r>
            <a:r>
              <a:rPr lang="en-US" sz="1600" b="1" dirty="0" err="1">
                <a:solidFill>
                  <a:schemeClr val="tx1">
                    <a:lumMod val="85000"/>
                    <a:lumOff val="15000"/>
                  </a:schemeClr>
                </a:solidFill>
                <a:latin typeface="Arial Narrow" panose="020B0606020202030204" pitchFamily="34" charset="0"/>
                <a:cs typeface="Lato"/>
              </a:rPr>
              <a:t>edoxaban</a:t>
            </a:r>
            <a:r>
              <a:rPr lang="en-US" sz="1600" b="1" dirty="0">
                <a:solidFill>
                  <a:schemeClr val="tx1">
                    <a:lumMod val="85000"/>
                    <a:lumOff val="15000"/>
                  </a:schemeClr>
                </a:solidFill>
                <a:latin typeface="Arial Narrow" panose="020B0606020202030204" pitchFamily="34" charset="0"/>
                <a:cs typeface="Lato"/>
              </a:rPr>
              <a:t>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1"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r>
              <a:rPr lang="en-US" sz="1200" b="1" dirty="0">
                <a:solidFill>
                  <a:srgbClr val="000000"/>
                </a:solidFill>
                <a:latin typeface="Arial Narrow" panose="020B0606020202030204" pitchFamily="34" charset="0"/>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10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1000" dirty="0">
                <a:solidFill>
                  <a:prstClr val="white"/>
                </a:solidFill>
                <a:latin typeface="Arial Narrow" panose="020B0606020202030204" pitchFamily="34" charset="0"/>
                <a:cs typeface="Lato"/>
              </a:rPr>
              <a:t>Connolly et al., NEJM 2009; 361: 1139-1151</a:t>
            </a:r>
            <a:r>
              <a:rPr lang="en-US" sz="1100" baseline="30000" dirty="0">
                <a:solidFill>
                  <a:schemeClr val="bg1"/>
                </a:solidFill>
                <a:latin typeface="Arial Narrow" panose="020B0606020202030204" pitchFamily="34" charset="0"/>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10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da-DK" sz="1000" dirty="0">
                <a:solidFill>
                  <a:prstClr val="white"/>
                </a:solidFill>
                <a:latin typeface="Arial Narrow" panose="020B0606020202030204" pitchFamily="34" charset="0"/>
                <a:cs typeface="Lato"/>
              </a:rPr>
              <a:t>Giuliano RP et al NEJM 2013; 369:2091</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425938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endParaRPr lang="en-CA" dirty="0"/>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Stroke Prevention in AF: </a:t>
            </a:r>
            <a:br>
              <a:rPr lang="en-CA" sz="3200" b="1" dirty="0">
                <a:solidFill>
                  <a:srgbClr val="1B1A5A"/>
                </a:solidFill>
                <a:latin typeface="Arial Narrow" panose="020B0606020202030204" pitchFamily="34" charset="0"/>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Clinical Pharmacology and Dosing of DOACs</a:t>
            </a:r>
            <a:endParaRPr lang="en-CA" sz="2800" b="1" dirty="0">
              <a:solidFill>
                <a:srgbClr val="13A985"/>
              </a:solidFill>
              <a:latin typeface="Arial Narrow" panose="020B0606020202030204" pitchFamily="34" charset="0"/>
              <a:cs typeface="Aharoni" panose="02010803020104030203" pitchFamily="2" charset="-79"/>
            </a:endParaRPr>
          </a:p>
        </p:txBody>
      </p:sp>
      <p:graphicFrame>
        <p:nvGraphicFramePr>
          <p:cNvPr id="69" name="Table 68">
            <a:extLst>
              <a:ext uri="{FF2B5EF4-FFF2-40B4-BE49-F238E27FC236}">
                <a16:creationId xmlns:a16="http://schemas.microsoft.com/office/drawing/2014/main" id="{CF07C3E6-0CBA-430F-A9E7-DC3DE459D7E5}"/>
              </a:ext>
            </a:extLst>
          </p:cNvPr>
          <p:cNvGraphicFramePr>
            <a:graphicFrameLocks noGrp="1"/>
          </p:cNvGraphicFramePr>
          <p:nvPr>
            <p:extLst>
              <p:ext uri="{D42A27DB-BD31-4B8C-83A1-F6EECF244321}">
                <p14:modId xmlns:p14="http://schemas.microsoft.com/office/powerpoint/2010/main" val="31346638"/>
              </p:ext>
            </p:extLst>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856605251"/>
                  </a:ext>
                </a:extLst>
              </a:tr>
            </a:tbl>
          </a:graphicData>
        </a:graphic>
      </p:graphicFrame>
      <p:sp>
        <p:nvSpPr>
          <p:cNvPr id="70" name="Text Box 3">
            <a:extLst>
              <a:ext uri="{FF2B5EF4-FFF2-40B4-BE49-F238E27FC236}">
                <a16:creationId xmlns:a16="http://schemas.microsoft.com/office/drawing/2014/main" id="{B729AB71-B80D-4438-BDFD-6E8595403486}"/>
              </a:ext>
            </a:extLst>
          </p:cNvPr>
          <p:cNvSpPr txBox="1">
            <a:spLocks noChangeArrowheads="1"/>
          </p:cNvSpPr>
          <p:nvPr/>
        </p:nvSpPr>
        <p:spPr bwMode="auto">
          <a:xfrm>
            <a:off x="146654" y="6271537"/>
            <a:ext cx="4341263" cy="707886"/>
          </a:xfrm>
          <a:prstGeom prst="rect">
            <a:avLst/>
          </a:prstGeom>
          <a:noFill/>
          <a:ln w="9525">
            <a:noFill/>
            <a:miter lim="800000"/>
            <a:headEnd/>
            <a:tailEnd/>
          </a:ln>
        </p:spPr>
        <p:txBody>
          <a:bodyPr wrap="square">
            <a:spAutoFit/>
          </a:bodyPr>
          <a:lstStyle/>
          <a:p>
            <a:r>
              <a:rPr lang="fr-FR" altLang="en-US" sz="800" dirty="0">
                <a:solidFill>
                  <a:schemeClr val="bg1"/>
                </a:solidFill>
                <a:latin typeface="Arial Narrow" panose="020B0606020202030204" pitchFamily="34" charset="0"/>
                <a:cs typeface="Lato"/>
              </a:rPr>
              <a:t>Pfizer Canada Inc./BMS Canada.  Eliquis (</a:t>
            </a:r>
            <a:r>
              <a:rPr lang="fr-FR" altLang="en-US" sz="800" dirty="0" err="1">
                <a:solidFill>
                  <a:schemeClr val="bg1"/>
                </a:solidFill>
                <a:latin typeface="Arial Narrow" panose="020B0606020202030204" pitchFamily="34" charset="0"/>
                <a:cs typeface="Lato"/>
              </a:rPr>
              <a:t>apixaban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June 16, 2016.</a:t>
            </a:r>
          </a:p>
          <a:p>
            <a:r>
              <a:rPr lang="fr-FR" altLang="en-US" sz="800" dirty="0">
                <a:solidFill>
                  <a:schemeClr val="bg1"/>
                </a:solidFill>
                <a:latin typeface="Arial Narrow" panose="020B0606020202030204" pitchFamily="34" charset="0"/>
                <a:cs typeface="Lato"/>
              </a:rPr>
              <a:t>Boehringer </a:t>
            </a:r>
            <a:r>
              <a:rPr lang="fr-FR" altLang="en-US" sz="800" dirty="0" err="1">
                <a:solidFill>
                  <a:schemeClr val="bg1"/>
                </a:solidFill>
                <a:latin typeface="Arial Narrow" panose="020B0606020202030204" pitchFamily="34" charset="0"/>
                <a:cs typeface="Lato"/>
              </a:rPr>
              <a:t>Ingelheim</a:t>
            </a:r>
            <a:r>
              <a:rPr lang="fr-FR" altLang="en-US" sz="800" dirty="0">
                <a:solidFill>
                  <a:schemeClr val="bg1"/>
                </a:solidFill>
                <a:latin typeface="Arial Narrow" panose="020B0606020202030204" pitchFamily="34" charset="0"/>
                <a:cs typeface="Lato"/>
              </a:rPr>
              <a:t> Canada Ltd. Pradaxa (</a:t>
            </a:r>
            <a:r>
              <a:rPr lang="fr-FR" altLang="en-US" sz="800" dirty="0" err="1">
                <a:solidFill>
                  <a:schemeClr val="bg1"/>
                </a:solidFill>
                <a:latin typeface="Arial Narrow" panose="020B0606020202030204" pitchFamily="34" charset="0"/>
                <a:cs typeface="Lato"/>
              </a:rPr>
              <a:t>dagbatran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August 11, 2016.</a:t>
            </a:r>
          </a:p>
          <a:p>
            <a:r>
              <a:rPr lang="fr-FR" altLang="en-US" sz="800" dirty="0">
                <a:solidFill>
                  <a:schemeClr val="bg1"/>
                </a:solidFill>
                <a:latin typeface="Arial Narrow" panose="020B0606020202030204" pitchFamily="34" charset="0"/>
                <a:cs typeface="Lato"/>
              </a:rPr>
              <a:t>Bayer Inc. Xarelto (</a:t>
            </a:r>
            <a:r>
              <a:rPr lang="fr-FR" altLang="en-US" sz="800" dirty="0" err="1">
                <a:solidFill>
                  <a:schemeClr val="bg1"/>
                </a:solidFill>
                <a:latin typeface="Arial Narrow" panose="020B0606020202030204" pitchFamily="34" charset="0"/>
                <a:cs typeface="Lato"/>
              </a:rPr>
              <a:t>rivaroxaban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July 20, 2015.</a:t>
            </a:r>
          </a:p>
          <a:p>
            <a:r>
              <a:rPr lang="fr-FR" altLang="en-US" sz="800" dirty="0" err="1">
                <a:solidFill>
                  <a:schemeClr val="bg1"/>
                </a:solidFill>
                <a:latin typeface="Arial Narrow" panose="020B0606020202030204" pitchFamily="34" charset="0"/>
                <a:cs typeface="Lato"/>
              </a:rPr>
              <a:t>Daiichi</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Sankyp</a:t>
            </a:r>
            <a:r>
              <a:rPr lang="fr-FR" altLang="en-US" sz="800" dirty="0">
                <a:solidFill>
                  <a:schemeClr val="bg1"/>
                </a:solidFill>
                <a:latin typeface="Arial Narrow" panose="020B0606020202030204" pitchFamily="34" charset="0"/>
                <a:cs typeface="Lato"/>
              </a:rPr>
              <a:t> Inc. </a:t>
            </a:r>
            <a:r>
              <a:rPr lang="fr-FR" altLang="en-US" sz="800" dirty="0" err="1">
                <a:solidFill>
                  <a:schemeClr val="bg1"/>
                </a:solidFill>
                <a:latin typeface="Arial Narrow" panose="020B0606020202030204" pitchFamily="34" charset="0"/>
                <a:cs typeface="Lato"/>
              </a:rPr>
              <a:t>Lixiana</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edoxaban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November</a:t>
            </a:r>
            <a:r>
              <a:rPr lang="fr-FR" altLang="en-US" sz="800" dirty="0">
                <a:solidFill>
                  <a:schemeClr val="bg1"/>
                </a:solidFill>
                <a:latin typeface="Arial Narrow" panose="020B0606020202030204" pitchFamily="34" charset="0"/>
                <a:cs typeface="Lato"/>
              </a:rPr>
              <a:t> 2, 2016.</a:t>
            </a:r>
          </a:p>
          <a:p>
            <a:endParaRPr lang="fr-FR" altLang="en-US" sz="800" dirty="0">
              <a:solidFill>
                <a:schemeClr val="bg1"/>
              </a:solidFill>
              <a:latin typeface="Arial Narrow" panose="020B0606020202030204" pitchFamily="34" charset="0"/>
              <a:cs typeface="Lato"/>
            </a:endParaRPr>
          </a:p>
        </p:txBody>
      </p:sp>
      <p:sp>
        <p:nvSpPr>
          <p:cNvPr id="71" name="Date Placeholder 3">
            <a:extLst>
              <a:ext uri="{FF2B5EF4-FFF2-40B4-BE49-F238E27FC236}">
                <a16:creationId xmlns:a16="http://schemas.microsoft.com/office/drawing/2014/main" id="{2265A662-E06D-43F0-BE69-511E9191F377}"/>
              </a:ext>
            </a:extLst>
          </p:cNvPr>
          <p:cNvSpPr txBox="1">
            <a:spLocks/>
          </p:cNvSpPr>
          <p:nvPr/>
        </p:nvSpPr>
        <p:spPr>
          <a:xfrm>
            <a:off x="3911335" y="6487579"/>
            <a:ext cx="4583374" cy="356802"/>
          </a:xfrm>
          <a:prstGeom prst="rect">
            <a:avLst/>
          </a:prstGeom>
        </p:spPr>
        <p:txBody>
          <a:bodyPr vert="horz" lIns="91440" tIns="45720" rIns="91440" bIns="45720" rtlCol="0" anchor="ctr"/>
          <a:lstStyle>
            <a:lvl1pPr>
              <a:defRPr sz="900"/>
            </a:lvl1pPr>
          </a:lstStyle>
          <a:p>
            <a:pPr algn="r" defTabSz="914400">
              <a:defRPr/>
            </a:pPr>
            <a:r>
              <a:rPr lang="en-CA" sz="1000" b="1" kern="0" dirty="0">
                <a:solidFill>
                  <a:prstClr val="white"/>
                </a:solidFill>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algn="r" defTabSz="914400">
              <a:defRPr/>
            </a:pPr>
            <a:endParaRPr lang="da-DK" sz="1000" kern="0" dirty="0">
              <a:solidFill>
                <a:prstClr val="white"/>
              </a:solidFill>
              <a:latin typeface="Arial Narrow" panose="020B0606020202030204" pitchFamily="34" charset="0"/>
              <a:ea typeface="Lato" panose="020F0502020204030203" pitchFamily="34" charset="0"/>
              <a:cs typeface="Lato" panose="020F0502020204030203" pitchFamily="34" charset="0"/>
            </a:endParaRPr>
          </a:p>
        </p:txBody>
      </p:sp>
      <p:pic>
        <p:nvPicPr>
          <p:cNvPr id="72" name="Picture 71" descr="A close up of a sign&#10;&#10;Description automatically generated">
            <a:extLst>
              <a:ext uri="{FF2B5EF4-FFF2-40B4-BE49-F238E27FC236}">
                <a16:creationId xmlns:a16="http://schemas.microsoft.com/office/drawing/2014/main" id="{41158BCF-0002-4559-846F-BC723BDC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Tree>
    <p:extLst>
      <p:ext uri="{BB962C8B-B14F-4D97-AF65-F5344CB8AC3E}">
        <p14:creationId xmlns:p14="http://schemas.microsoft.com/office/powerpoint/2010/main" val="1199548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endParaRPr lang="en-CA" dirty="0"/>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lvl="0">
              <a:defRPr/>
            </a:pPr>
            <a:r>
              <a:rPr lang="fr-FR" altLang="en-US" sz="800" dirty="0">
                <a:solidFill>
                  <a:prstClr val="white"/>
                </a:solidFill>
                <a:latin typeface="Arial Narrow" panose="020B0606020202030204" pitchFamily="34" charset="0"/>
                <a:cs typeface="Lato"/>
              </a:rPr>
              <a:t>Pfizer Canada Inc./BMS Canada.  Eliquis (</a:t>
            </a:r>
            <a:r>
              <a:rPr lang="fr-FR" altLang="en-US" sz="800" dirty="0" err="1">
                <a:solidFill>
                  <a:prstClr val="white"/>
                </a:solidFill>
                <a:latin typeface="Arial Narrow" panose="020B0606020202030204" pitchFamily="34" charset="0"/>
                <a:cs typeface="Lato"/>
              </a:rPr>
              <a:t>apixaban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a:solidFill>
                  <a:prstClr val="white"/>
                </a:solidFill>
                <a:latin typeface="Arial Narrow" panose="020B0606020202030204" pitchFamily="34" charset="0"/>
                <a:cs typeface="Lato"/>
              </a:rPr>
              <a:t>Boehringer </a:t>
            </a:r>
            <a:r>
              <a:rPr lang="fr-FR" altLang="en-US" sz="800" dirty="0" err="1">
                <a:solidFill>
                  <a:prstClr val="white"/>
                </a:solidFill>
                <a:latin typeface="Arial Narrow" panose="020B0606020202030204" pitchFamily="34" charset="0"/>
                <a:cs typeface="Lato"/>
              </a:rPr>
              <a:t>Ingelheim</a:t>
            </a:r>
            <a:r>
              <a:rPr lang="fr-FR" altLang="en-US" sz="800" dirty="0">
                <a:solidFill>
                  <a:prstClr val="white"/>
                </a:solidFill>
                <a:latin typeface="Arial Narrow" panose="020B0606020202030204" pitchFamily="34" charset="0"/>
                <a:cs typeface="Lato"/>
              </a:rPr>
              <a:t> Canada Ltd. Pradaxa (</a:t>
            </a:r>
            <a:r>
              <a:rPr lang="fr-FR" altLang="en-US" sz="800" dirty="0" err="1">
                <a:solidFill>
                  <a:prstClr val="white"/>
                </a:solidFill>
                <a:latin typeface="Arial Narrow" panose="020B0606020202030204" pitchFamily="34" charset="0"/>
                <a:cs typeface="Lato"/>
              </a:rPr>
              <a:t>dagbatran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August 11, 2016.</a:t>
            </a:r>
          </a:p>
          <a:p>
            <a:pPr lvl="0">
              <a:defRPr/>
            </a:pPr>
            <a:r>
              <a:rPr lang="fr-FR" altLang="en-US" sz="800" dirty="0">
                <a:solidFill>
                  <a:prstClr val="white"/>
                </a:solidFill>
                <a:latin typeface="Arial Narrow" panose="020B0606020202030204" pitchFamily="34" charset="0"/>
                <a:cs typeface="Lato"/>
              </a:rPr>
              <a:t>Bayer Inc. Xarelto (</a:t>
            </a:r>
            <a:r>
              <a:rPr lang="fr-FR" altLang="en-US" sz="800" dirty="0" err="1">
                <a:solidFill>
                  <a:prstClr val="white"/>
                </a:solidFill>
                <a:latin typeface="Arial Narrow" panose="020B0606020202030204" pitchFamily="34" charset="0"/>
                <a:cs typeface="Lato"/>
              </a:rPr>
              <a:t>rivaroxaban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err="1">
                <a:solidFill>
                  <a:prstClr val="white"/>
                </a:solidFill>
                <a:latin typeface="Arial Narrow" panose="020B0606020202030204" pitchFamily="34" charset="0"/>
                <a:cs typeface="Lato"/>
              </a:rPr>
              <a:t>Daiichi</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Sankyp</a:t>
            </a:r>
            <a:r>
              <a:rPr lang="fr-FR" altLang="en-US" sz="800" dirty="0">
                <a:solidFill>
                  <a:prstClr val="white"/>
                </a:solidFill>
                <a:latin typeface="Arial Narrow" panose="020B0606020202030204" pitchFamily="34" charset="0"/>
                <a:cs typeface="Lato"/>
              </a:rPr>
              <a:t> Inc. </a:t>
            </a:r>
            <a:r>
              <a:rPr lang="fr-FR" altLang="en-US" sz="800" dirty="0" err="1">
                <a:solidFill>
                  <a:prstClr val="white"/>
                </a:solidFill>
                <a:latin typeface="Arial Narrow" panose="020B0606020202030204" pitchFamily="34" charset="0"/>
                <a:cs typeface="Lato"/>
              </a:rPr>
              <a:t>Lixiana</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edoxaban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3" name="Picture 2">
            <a:extLst>
              <a:ext uri="{FF2B5EF4-FFF2-40B4-BE49-F238E27FC236}">
                <a16:creationId xmlns:a16="http://schemas.microsoft.com/office/drawing/2014/main" id="{E7257093-E194-428D-8C2B-9B937A4E95D3}"/>
              </a:ext>
            </a:extLst>
          </p:cNvPr>
          <p:cNvPicPr>
            <a:picLocks noChangeAspect="1"/>
          </p:cNvPicPr>
          <p:nvPr/>
        </p:nvPicPr>
        <p:blipFill>
          <a:blip r:embed="rId5"/>
          <a:stretch>
            <a:fillRect/>
          </a:stretch>
        </p:blipFill>
        <p:spPr>
          <a:xfrm>
            <a:off x="504733" y="1242524"/>
            <a:ext cx="8134534" cy="46475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6319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356172"/>
            <a:ext cx="9144000" cy="504000"/>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6" y="5578776"/>
            <a:ext cx="9006547" cy="120497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7805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64326" cy="1107996"/>
          </a:xfrm>
          <a:prstGeom prst="rect">
            <a:avLst/>
          </a:prstGeom>
          <a:noFill/>
        </p:spPr>
        <p:txBody>
          <a:bodyPr wrap="square">
            <a:spAutoFit/>
          </a:bodyPr>
          <a:lstStyle/>
          <a:p>
            <a:pPr lvl="0">
              <a:defRPr/>
            </a:pPr>
            <a:r>
              <a:rPr lang="en-US" sz="2200" b="1" dirty="0">
                <a:solidFill>
                  <a:prstClr val="black">
                    <a:lumMod val="75000"/>
                    <a:lumOff val="25000"/>
                  </a:prstClr>
                </a:solidFill>
                <a:latin typeface="Arial Narrow" panose="020B0606020202030204" pitchFamily="34" charset="0"/>
                <a:cs typeface="Aharoni" panose="02010803020104030203" pitchFamily="2" charset="-79"/>
              </a:rPr>
              <a:t>DOAC Dosing Recommendations for Stroke Prevention in AF in Patients with Renal Impairment According to the Canadian Product Monographs</a:t>
            </a:r>
          </a:p>
        </p:txBody>
      </p:sp>
      <p:sp>
        <p:nvSpPr>
          <p:cNvPr id="12" name="Text Box 3">
            <a:extLst>
              <a:ext uri="{FF2B5EF4-FFF2-40B4-BE49-F238E27FC236}">
                <a16:creationId xmlns:a16="http://schemas.microsoft.com/office/drawing/2014/main" id="{61C86522-7DEF-48D6-9BA5-265B2EC5F6AB}"/>
              </a:ext>
            </a:extLst>
          </p:cNvPr>
          <p:cNvSpPr txBox="1">
            <a:spLocks noChangeArrowheads="1"/>
          </p:cNvSpPr>
          <p:nvPr/>
        </p:nvSpPr>
        <p:spPr bwMode="auto">
          <a:xfrm>
            <a:off x="230737" y="6319334"/>
            <a:ext cx="4341263" cy="63094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Pfizer Canada Inc./BMS Canada.  Eliquis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apixaban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lang="fr-FR" altLang="en-US" sz="700" dirty="0">
                <a:solidFill>
                  <a:prstClr val="white"/>
                </a:solidFill>
                <a:latin typeface="Arial Narrow" panose="020B0606020202030204" pitchFamily="34" charset="0"/>
                <a:cs typeface="Lato"/>
              </a:rPr>
              <a:t>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Boehringer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Ingelheim</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Canada Ltd. Pradaxa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dagbatran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Bayer Inc. Xarelto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rivaroxaban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Daiichi</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Sankyp</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Inc.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Lixiana</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edoxaban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3" name="Picture 12" descr="A close up of a sign&#10;&#10;Description automatically generated">
            <a:extLst>
              <a:ext uri="{FF2B5EF4-FFF2-40B4-BE49-F238E27FC236}">
                <a16:creationId xmlns:a16="http://schemas.microsoft.com/office/drawing/2014/main" id="{F7C01456-D11A-4910-9806-CF52F55D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3" name="Picture 2">
            <a:extLst>
              <a:ext uri="{FF2B5EF4-FFF2-40B4-BE49-F238E27FC236}">
                <a16:creationId xmlns:a16="http://schemas.microsoft.com/office/drawing/2014/main" id="{8932DC81-B317-4E3B-A5F3-590ABD8D5B44}"/>
              </a:ext>
            </a:extLst>
          </p:cNvPr>
          <p:cNvPicPr>
            <a:picLocks noChangeAspect="1"/>
          </p:cNvPicPr>
          <p:nvPr/>
        </p:nvPicPr>
        <p:blipFill>
          <a:blip r:embed="rId5"/>
          <a:stretch>
            <a:fillRect/>
          </a:stretch>
        </p:blipFill>
        <p:spPr>
          <a:xfrm>
            <a:off x="488949" y="1182497"/>
            <a:ext cx="7687983" cy="4882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153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79910"/>
            <a:ext cx="6873876"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DOAC Antidotes</a:t>
            </a:r>
          </a:p>
        </p:txBody>
      </p:sp>
      <p:graphicFrame>
        <p:nvGraphicFramePr>
          <p:cNvPr id="9" name="Table 8">
            <a:extLst>
              <a:ext uri="{FF2B5EF4-FFF2-40B4-BE49-F238E27FC236}">
                <a16:creationId xmlns:a16="http://schemas.microsoft.com/office/drawing/2014/main" id="{70F547F4-7E72-4973-B995-454B00D66184}"/>
              </a:ext>
            </a:extLst>
          </p:cNvPr>
          <p:cNvGraphicFramePr>
            <a:graphicFrameLocks noGrp="1"/>
          </p:cNvGraphicFramePr>
          <p:nvPr>
            <p:extLst>
              <p:ext uri="{D42A27DB-BD31-4B8C-83A1-F6EECF244321}">
                <p14:modId xmlns:p14="http://schemas.microsoft.com/office/powerpoint/2010/main" val="615913047"/>
              </p:ext>
            </p:extLst>
          </p:nvPr>
        </p:nvGraphicFramePr>
        <p:xfrm>
          <a:off x="350520" y="1421776"/>
          <a:ext cx="8595360" cy="4251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en-US" sz="3200" b="1" dirty="0" err="1">
                          <a:solidFill>
                            <a:srgbClr val="000000"/>
                          </a:solidFill>
                          <a:latin typeface="Arial Narrow" panose="020B0606020202030204" pitchFamily="34" charset="0"/>
                          <a:cs typeface="Lato"/>
                        </a:rPr>
                        <a:t>Andexanet</a:t>
                      </a:r>
                      <a:r>
                        <a:rPr lang="en-US" sz="3200" b="1" baseline="30000" dirty="0" err="1">
                          <a:solidFill>
                            <a:srgbClr val="000000"/>
                          </a:solidFill>
                          <a:latin typeface="Arial Narrow" panose="020B0606020202030204" pitchFamily="34" charset="0"/>
                          <a:cs typeface="Lato"/>
                        </a:rPr>
                        <a:t>a</a:t>
                      </a:r>
                      <a:endParaRPr lang="en-US" sz="3200" b="1" baseline="30000" dirty="0">
                        <a:solidFill>
                          <a:srgbClr val="000000"/>
                        </a:solidFill>
                        <a:latin typeface="Arial Narrow" panose="020B0606020202030204" pitchFamily="34" charset="0"/>
                        <a:cs typeface="Lato"/>
                      </a:endParaRPr>
                    </a:p>
                    <a:p>
                      <a:pPr algn="l">
                        <a:lnSpc>
                          <a:spcPct val="140000"/>
                        </a:lnSpc>
                      </a:pPr>
                      <a:r>
                        <a:rPr lang="en-US" sz="2400" b="1" baseline="3000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tc>
                  <a:txBody>
                    <a:bodyPr/>
                    <a:lstStyle/>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a:t>
                      </a:r>
                    </a:p>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Recombinant protein binding to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 site</a:t>
                      </a:r>
                    </a:p>
                  </a:txBody>
                  <a:tcPr marL="0" marR="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1"/>
                  </a:ext>
                </a:extLst>
              </a:tr>
              <a:tr h="1188720">
                <a:tc>
                  <a:txBody>
                    <a:bodyPr/>
                    <a:lstStyle/>
                    <a:p>
                      <a:pPr algn="l">
                        <a:lnSpc>
                          <a:spcPct val="140000"/>
                        </a:lnSpc>
                      </a:pPr>
                      <a:r>
                        <a:rPr lang="en-US" sz="3200" b="1" dirty="0" err="1">
                          <a:latin typeface="Arial Narrow" panose="020B0606020202030204" pitchFamily="34" charset="0"/>
                          <a:cs typeface="Lato"/>
                        </a:rPr>
                        <a:t>Aripazine</a:t>
                      </a:r>
                      <a:r>
                        <a:rPr lang="en-US" sz="3200" b="1" baseline="30000" dirty="0" err="1">
                          <a:latin typeface="Arial Narrow" panose="020B0606020202030204" pitchFamily="34" charset="0"/>
                          <a:cs typeface="Lato"/>
                        </a:rPr>
                        <a:t>b</a:t>
                      </a:r>
                      <a:endParaRPr lang="en-US" sz="3200" b="1" baseline="30000" dirty="0">
                        <a:latin typeface="Arial Narrow" panose="020B0606020202030204" pitchFamily="34" charset="0"/>
                        <a:cs typeface="Lato"/>
                      </a:endParaRPr>
                    </a:p>
                    <a:p>
                      <a:pPr algn="l">
                        <a:lnSpc>
                          <a:spcPct val="140000"/>
                        </a:lnSpc>
                      </a:pPr>
                      <a:r>
                        <a:rPr lang="en-US" sz="2400" b="1" kern="1200" baseline="30000" dirty="0">
                          <a:solidFill>
                            <a:srgbClr val="000000"/>
                          </a:solidFill>
                          <a:latin typeface="Arial Narrow" panose="020B0606020202030204" pitchFamily="34" charset="0"/>
                          <a:ea typeface="+mn-ea"/>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AEF4E2"/>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US"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 direct thrombin inhibitors, low molecular-weight heparins, and fondaparinux</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Synthetic small molecule; reversal effect through direct binding to anticoagulant </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EF4E2"/>
                    </a:solidFill>
                  </a:tcPr>
                </a:tc>
                <a:extLst>
                  <a:ext uri="{0D108BD9-81ED-4DB2-BD59-A6C34878D82A}">
                    <a16:rowId xmlns:a16="http://schemas.microsoft.com/office/drawing/2014/main" val="10002"/>
                  </a:ext>
                </a:extLst>
              </a:tr>
              <a:tr h="1188720">
                <a:tc>
                  <a:txBody>
                    <a:bodyPr/>
                    <a:lstStyle/>
                    <a:p>
                      <a:pPr algn="l">
                        <a:lnSpc>
                          <a:spcPct val="140000"/>
                        </a:lnSpc>
                      </a:pPr>
                      <a:r>
                        <a:rPr lang="en-US" sz="3200" b="1" dirty="0" err="1">
                          <a:latin typeface="Arial Narrow" panose="020B0606020202030204" pitchFamily="34" charset="0"/>
                          <a:cs typeface="Lato"/>
                        </a:rPr>
                        <a:t>Idarucizumab</a:t>
                      </a:r>
                      <a:r>
                        <a:rPr lang="en-US" sz="3200" b="1" baseline="30000" dirty="0" err="1">
                          <a:latin typeface="Arial Narrow" panose="020B0606020202030204" pitchFamily="34" charset="0"/>
                          <a:cs typeface="Lato"/>
                        </a:rPr>
                        <a:t>c</a:t>
                      </a:r>
                      <a:endParaRPr lang="en-US" sz="3200" b="1" baseline="30000" dirty="0">
                        <a:latin typeface="Arial Narrow" panose="020B0606020202030204" pitchFamily="34" charset="0"/>
                        <a:cs typeface="Lato"/>
                      </a:endParaRPr>
                    </a:p>
                    <a:p>
                      <a:pPr marL="0" marR="0" lvl="0" indent="0" algn="l" defTabSz="914400" rtl="0" eaLnBrk="1" fontAlgn="auto" latinLnBrk="0" hangingPunct="1">
                        <a:lnSpc>
                          <a:spcPct val="140000"/>
                        </a:lnSpc>
                        <a:spcBef>
                          <a:spcPts val="0"/>
                        </a:spcBef>
                        <a:spcAft>
                          <a:spcPts val="0"/>
                        </a:spcAft>
                        <a:buClrTx/>
                        <a:buSzTx/>
                        <a:buFontTx/>
                        <a:buNone/>
                        <a:tabLst/>
                        <a:defRPr/>
                      </a:pPr>
                      <a:r>
                        <a:rPr lang="en-US" sz="2400" b="1" kern="1200" baseline="30000" dirty="0">
                          <a:solidFill>
                            <a:srgbClr val="000000"/>
                          </a:solidFill>
                          <a:latin typeface="Arial Narrow" panose="020B0606020202030204" pitchFamily="34" charset="0"/>
                          <a:ea typeface="+mn-ea"/>
                          <a:cs typeface="Lato"/>
                        </a:rPr>
                        <a:t>(BI 655075)</a:t>
                      </a:r>
                    </a:p>
                  </a:txBody>
                  <a:tcPr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direct thrombin inhibitors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Fully humanized antibody fragment</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3"/>
                  </a:ext>
                </a:extLst>
              </a:tr>
            </a:tbl>
          </a:graphicData>
        </a:graphic>
      </p:graphicFrame>
      <p:sp>
        <p:nvSpPr>
          <p:cNvPr id="13" name="Text Box 3">
            <a:extLst>
              <a:ext uri="{FF2B5EF4-FFF2-40B4-BE49-F238E27FC236}">
                <a16:creationId xmlns:a16="http://schemas.microsoft.com/office/drawing/2014/main" id="{899F86EF-0EC3-4FE6-AC60-99ACB3A33865}"/>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a. </a:t>
            </a:r>
            <a:r>
              <a:rPr lang="fr-FR" altLang="en-US" sz="900" dirty="0" err="1">
                <a:solidFill>
                  <a:prstClr val="white"/>
                </a:solidFill>
                <a:latin typeface="Arial Narrow" panose="020B0606020202030204" pitchFamily="34" charset="0"/>
                <a:cs typeface="Lato"/>
              </a:rPr>
              <a:t>Clinicaltrials,gov</a:t>
            </a:r>
            <a:r>
              <a:rPr lang="fr-FR" altLang="en-US" sz="900" dirty="0">
                <a:solidFill>
                  <a:prstClr val="white"/>
                </a:solidFill>
                <a:latin typeface="Arial Narrow" panose="020B0606020202030204" pitchFamily="34" charset="0"/>
                <a:cs typeface="Lato"/>
              </a:rPr>
              <a:t>; NCT01758432 16; b </a:t>
            </a:r>
            <a:r>
              <a:rPr lang="fr-FR" altLang="en-US" sz="900" dirty="0" err="1">
                <a:solidFill>
                  <a:prstClr val="white"/>
                </a:solidFill>
                <a:latin typeface="Arial Narrow" panose="020B0606020202030204" pitchFamily="34" charset="0"/>
                <a:cs typeface="Lato"/>
              </a:rPr>
              <a:t>Dolgin</a:t>
            </a:r>
            <a:r>
              <a:rPr lang="fr-FR" altLang="en-US" sz="900" dirty="0">
                <a:solidFill>
                  <a:prstClr val="white"/>
                </a:solidFill>
                <a:latin typeface="Arial Narrow" panose="020B0606020202030204" pitchFamily="34" charset="0"/>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4" name="Picture 13" descr="A close up of a sign&#10;&#10;Description automatically generated">
            <a:extLst>
              <a:ext uri="{FF2B5EF4-FFF2-40B4-BE49-F238E27FC236}">
                <a16:creationId xmlns:a16="http://schemas.microsoft.com/office/drawing/2014/main" id="{37138D10-DA1C-4BA2-B16A-D2704A1F3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61366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50124" y="3433731"/>
            <a:ext cx="8993876" cy="1200329"/>
          </a:xfrm>
          <a:prstGeom prst="rect">
            <a:avLst/>
          </a:prstGeom>
        </p:spPr>
        <p:txBody>
          <a:bodyPr wrap="square">
            <a:spAutoFit/>
          </a:bodyPr>
          <a:lstStyle/>
          <a:p>
            <a:pPr lvl="0" algn="ctr">
              <a:defRPr/>
            </a:pPr>
            <a:r>
              <a:rPr lang="en-US" sz="3600" b="1" dirty="0">
                <a:solidFill>
                  <a:schemeClr val="tx1">
                    <a:lumMod val="75000"/>
                    <a:lumOff val="25000"/>
                  </a:schemeClr>
                </a:solidFill>
                <a:latin typeface="Arial Narrow" panose="020B0606020202030204" pitchFamily="34" charset="0"/>
                <a:cs typeface="Candara"/>
              </a:rPr>
              <a:t>What are the patterns of </a:t>
            </a:r>
          </a:p>
          <a:p>
            <a:pPr lvl="0" algn="ctr">
              <a:defRPr/>
            </a:pPr>
            <a:r>
              <a:rPr lang="en-US" sz="3600" b="1" dirty="0">
                <a:solidFill>
                  <a:schemeClr val="tx1">
                    <a:lumMod val="75000"/>
                    <a:lumOff val="25000"/>
                  </a:schemeClr>
                </a:solidFill>
                <a:latin typeface="Arial Narrow" panose="020B0606020202030204" pitchFamily="34" charset="0"/>
                <a:cs typeface="Candara"/>
              </a:rPr>
              <a:t>reduced dose use in Canada? </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endParaRPr lang="en-CA" dirty="0"/>
          </a:p>
        </p:txBody>
      </p:sp>
    </p:spTree>
    <p:extLst>
      <p:ext uri="{BB962C8B-B14F-4D97-AF65-F5344CB8AC3E}">
        <p14:creationId xmlns:p14="http://schemas.microsoft.com/office/powerpoint/2010/main" val="826300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Appropriate Use of Antithrombotic Medications in Canadian Patients with NVAF</a:t>
            </a:r>
          </a:p>
        </p:txBody>
      </p:sp>
      <p:sp>
        <p:nvSpPr>
          <p:cNvPr id="41" name="TextBox 40">
            <a:extLst>
              <a:ext uri="{FF2B5EF4-FFF2-40B4-BE49-F238E27FC236}">
                <a16:creationId xmlns:a16="http://schemas.microsoft.com/office/drawing/2014/main" id="{AC994996-087C-4F2B-B9CF-DD8128B6951F}"/>
              </a:ext>
            </a:extLst>
          </p:cNvPr>
          <p:cNvSpPr txBox="1"/>
          <p:nvPr/>
        </p:nvSpPr>
        <p:spPr>
          <a:xfrm>
            <a:off x="228127" y="1428937"/>
            <a:ext cx="8915873" cy="4716977"/>
          </a:xfrm>
          <a:prstGeom prst="rect">
            <a:avLst/>
          </a:prstGeom>
          <a:noFill/>
        </p:spPr>
        <p:txBody>
          <a:bodyPr wrap="square" lIns="38397" tIns="19199" rIns="38397" bIns="19199" rtlCol="0">
            <a:spAutoFit/>
          </a:bodyPr>
          <a:lstStyle/>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7,019 patients with NVAF from 735 primary care physician practices</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90% of patients with CHADS</a:t>
            </a:r>
            <a:r>
              <a:rPr lang="en-CA" sz="2400" b="1" baseline="-25000" dirty="0">
                <a:solidFill>
                  <a:schemeClr val="tx1">
                    <a:lumMod val="75000"/>
                    <a:lumOff val="25000"/>
                  </a:schemeClr>
                </a:solidFill>
                <a:latin typeface="Arial Narrow" panose="020B0606020202030204" pitchFamily="34" charset="0"/>
              </a:rPr>
              <a:t>2</a:t>
            </a:r>
            <a:r>
              <a:rPr lang="en-CA" sz="2400" b="1" dirty="0">
                <a:solidFill>
                  <a:schemeClr val="tx1">
                    <a:lumMod val="75000"/>
                    <a:lumOff val="25000"/>
                  </a:schemeClr>
                </a:solidFill>
                <a:latin typeface="Arial Narrow" panose="020B0606020202030204" pitchFamily="34" charset="0"/>
              </a:rPr>
              <a:t> &gt;1 receiving oral anticoagulation</a:t>
            </a:r>
          </a:p>
          <a:p>
            <a:pPr defTabSz="685800">
              <a:buClr>
                <a:srgbClr val="00B0F0"/>
              </a:buClr>
            </a:pPr>
            <a:endParaRPr lang="en-CA" sz="2800" dirty="0">
              <a:solidFill>
                <a:prstClr val="black"/>
              </a:solidFill>
              <a:latin typeface="Arial Narrow" panose="020B0606020202030204" pitchFamily="34" charset="0"/>
            </a:endParaRPr>
          </a:p>
          <a:p>
            <a:pPr algn="ctr" defTabSz="685800">
              <a:buClr>
                <a:srgbClr val="00B0F0"/>
              </a:buClr>
            </a:pPr>
            <a:r>
              <a:rPr lang="en-CA" sz="3600" b="1" dirty="0">
                <a:ln w="22225">
                  <a:solidFill>
                    <a:srgbClr val="13A985"/>
                  </a:solidFill>
                  <a:prstDash val="solid"/>
                </a:ln>
                <a:solidFill>
                  <a:srgbClr val="7FF1D6"/>
                </a:solidFill>
                <a:latin typeface="Arial Narrow" panose="020B0606020202030204" pitchFamily="34" charset="0"/>
              </a:rPr>
              <a:t>BUT …. </a:t>
            </a:r>
          </a:p>
          <a:p>
            <a:pPr algn="ctr" defTabSz="685800">
              <a:buClr>
                <a:srgbClr val="00B0F0"/>
              </a:buClr>
            </a:pPr>
            <a:endParaRPr lang="en-CA" sz="2800" b="1" dirty="0">
              <a:ln w="22225">
                <a:solidFill>
                  <a:srgbClr val="183059"/>
                </a:solidFill>
                <a:prstDash val="solid"/>
              </a:ln>
              <a:solidFill>
                <a:srgbClr val="00B0F0"/>
              </a:solidFill>
              <a:latin typeface="Arial Narrow" panose="020B0606020202030204" pitchFamily="34" charset="0"/>
            </a:endParaRP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50% of patients on OAC taking warfarin</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30.9% of patients on warfarin TTR &lt; 65%</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Of the patients on DOACs, 11.7% were on the wrong dose</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7.4% under-dosed</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4.3% over-dosed </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Additional 3.2% of patients on DOAC were contraindicated by renal function</a:t>
            </a:r>
          </a:p>
        </p:txBody>
      </p:sp>
      <p:sp>
        <p:nvSpPr>
          <p:cNvPr id="69" name="Text Box 3">
            <a:extLst>
              <a:ext uri="{FF2B5EF4-FFF2-40B4-BE49-F238E27FC236}">
                <a16:creationId xmlns:a16="http://schemas.microsoft.com/office/drawing/2014/main" id="{75DB3C29-2C45-4211-8D4E-ECCFB4460A53}"/>
              </a:ext>
            </a:extLst>
          </p:cNvPr>
          <p:cNvSpPr txBox="1">
            <a:spLocks noChangeArrowheads="1"/>
          </p:cNvSpPr>
          <p:nvPr/>
        </p:nvSpPr>
        <p:spPr bwMode="auto">
          <a:xfrm>
            <a:off x="161925" y="6048787"/>
            <a:ext cx="2652145" cy="230832"/>
          </a:xfrm>
          <a:prstGeom prst="rect">
            <a:avLst/>
          </a:prstGeom>
          <a:noFill/>
          <a:ln w="9525">
            <a:noFill/>
            <a:miter lim="800000"/>
            <a:headEnd/>
            <a:tailEnd/>
          </a:ln>
        </p:spPr>
        <p:txBody>
          <a:bodyPr wrap="square">
            <a:spAutoFit/>
          </a:bodyPr>
          <a:lstStyle/>
          <a:p>
            <a:pPr lvl="0">
              <a:defRPr/>
            </a:pPr>
            <a:r>
              <a:rPr lang="en-CA" altLang="en-US" sz="900" dirty="0">
                <a:solidFill>
                  <a:schemeClr val="tx1">
                    <a:lumMod val="85000"/>
                    <a:lumOff val="15000"/>
                  </a:schemeClr>
                </a:solidFill>
                <a:latin typeface="Arial Narrow" panose="020B0606020202030204" pitchFamily="34" charset="0"/>
                <a:cs typeface="Lato"/>
              </a:rPr>
              <a:t>NVAF: Non Valvular Atrial Fibrillation</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CA" altLang="en-US" sz="900" dirty="0">
                <a:solidFill>
                  <a:prstClr val="white"/>
                </a:solidFill>
                <a:latin typeface="Arial Narrow" panose="020B0606020202030204" pitchFamily="34" charset="0"/>
                <a:cs typeface="Lato"/>
              </a:rPr>
              <a:t>Bell AD, et al. Am J </a:t>
            </a:r>
            <a:r>
              <a:rPr lang="en-CA" altLang="en-US" sz="900" dirty="0" err="1">
                <a:solidFill>
                  <a:prstClr val="white"/>
                </a:solidFill>
                <a:latin typeface="Arial Narrow" panose="020B0606020202030204" pitchFamily="34" charset="0"/>
                <a:cs typeface="Lato"/>
              </a:rPr>
              <a:t>Cardiol</a:t>
            </a:r>
            <a:r>
              <a:rPr lang="en-CA" altLang="en-US" sz="900" dirty="0">
                <a:solidFill>
                  <a:prstClr val="white"/>
                </a:solidFill>
                <a:latin typeface="Arial Narrow" panose="020B0606020202030204" pitchFamily="34" charset="0"/>
                <a:cs typeface="Lato"/>
              </a:rPr>
              <a:t>. 2016 Apr 1;117(7):1107-11</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Tree>
    <p:extLst>
      <p:ext uri="{BB962C8B-B14F-4D97-AF65-F5344CB8AC3E}">
        <p14:creationId xmlns:p14="http://schemas.microsoft.com/office/powerpoint/2010/main" val="22351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523220"/>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DOAC Dose and Lower Dose Concordance*</a:t>
            </a:r>
          </a:p>
        </p:txBody>
      </p:sp>
      <p:pic>
        <p:nvPicPr>
          <p:cNvPr id="8" name="Picture 7" descr="A drawing of a face&#10;&#10;Description generated with high confidence">
            <a:extLst>
              <a:ext uri="{FF2B5EF4-FFF2-40B4-BE49-F238E27FC236}">
                <a16:creationId xmlns:a16="http://schemas.microsoft.com/office/drawing/2014/main" id="{BAF72DCF-4C0B-47E0-A3B3-D2374F4D62B1}"/>
              </a:ext>
            </a:extLst>
          </p:cNvPr>
          <p:cNvPicPr>
            <a:picLocks noChangeAspect="1"/>
          </p:cNvPicPr>
          <p:nvPr/>
        </p:nvPicPr>
        <p:blipFill>
          <a:blip r:embed="rId4" cstate="hq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44562" y="650771"/>
            <a:ext cx="1556955" cy="411401"/>
          </a:xfrm>
          <a:prstGeom prst="rect">
            <a:avLst/>
          </a:prstGeom>
        </p:spPr>
      </p:pic>
      <p:graphicFrame>
        <p:nvGraphicFramePr>
          <p:cNvPr id="9" name="Chart 8">
            <a:extLst>
              <a:ext uri="{FF2B5EF4-FFF2-40B4-BE49-F238E27FC236}">
                <a16:creationId xmlns:a16="http://schemas.microsoft.com/office/drawing/2014/main" id="{907C272F-A79F-42CF-A055-E8BE408A3810}"/>
              </a:ext>
            </a:extLst>
          </p:cNvPr>
          <p:cNvGraphicFramePr/>
          <p:nvPr>
            <p:extLst>
              <p:ext uri="{D42A27DB-BD31-4B8C-83A1-F6EECF244321}">
                <p14:modId xmlns:p14="http://schemas.microsoft.com/office/powerpoint/2010/main" val="2080104344"/>
              </p:ext>
            </p:extLst>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B8C944D7-6FEC-416F-9A15-7A9975B0EF72}"/>
              </a:ext>
            </a:extLst>
          </p:cNvPr>
          <p:cNvGraphicFramePr/>
          <p:nvPr>
            <p:extLst>
              <p:ext uri="{D42A27DB-BD31-4B8C-83A1-F6EECF244321}">
                <p14:modId xmlns:p14="http://schemas.microsoft.com/office/powerpoint/2010/main" val="4074038635"/>
              </p:ext>
            </p:extLst>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 11">
            <a:extLst>
              <a:ext uri="{FF2B5EF4-FFF2-40B4-BE49-F238E27FC236}">
                <a16:creationId xmlns:a16="http://schemas.microsoft.com/office/drawing/2014/main" id="{012FD965-209B-4B5C-9C5F-FBED00398299}"/>
              </a:ext>
            </a:extLst>
          </p:cNvPr>
          <p:cNvGraphicFramePr/>
          <p:nvPr>
            <p:extLst>
              <p:ext uri="{D42A27DB-BD31-4B8C-83A1-F6EECF244321}">
                <p14:modId xmlns:p14="http://schemas.microsoft.com/office/powerpoint/2010/main" val="793186074"/>
              </p:ext>
            </p:extLst>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8"/>
          </a:graphicData>
        </a:graphic>
      </p:graphicFrame>
      <p:sp>
        <p:nvSpPr>
          <p:cNvPr id="13" name="TextBox 12">
            <a:extLst>
              <a:ext uri="{FF2B5EF4-FFF2-40B4-BE49-F238E27FC236}">
                <a16:creationId xmlns:a16="http://schemas.microsoft.com/office/drawing/2014/main" id="{B8D22514-D81D-4545-894E-4CD5FF8C6650}"/>
              </a:ext>
            </a:extLst>
          </p:cNvPr>
          <p:cNvSpPr txBox="1"/>
          <p:nvPr/>
        </p:nvSpPr>
        <p:spPr>
          <a:xfrm>
            <a:off x="318977"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Apixaban (n=556</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4" name="TextBox 13">
            <a:extLst>
              <a:ext uri="{FF2B5EF4-FFF2-40B4-BE49-F238E27FC236}">
                <a16:creationId xmlns:a16="http://schemas.microsoft.com/office/drawing/2014/main" id="{86C14DF9-7B37-4F20-BC1D-C32F59D97A6D}"/>
              </a:ext>
            </a:extLst>
          </p:cNvPr>
          <p:cNvSpPr txBox="1"/>
          <p:nvPr/>
        </p:nvSpPr>
        <p:spPr>
          <a:xfrm>
            <a:off x="3257108"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Dabigatran (n=181</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6" name="TextBox 15">
            <a:extLst>
              <a:ext uri="{FF2B5EF4-FFF2-40B4-BE49-F238E27FC236}">
                <a16:creationId xmlns:a16="http://schemas.microsoft.com/office/drawing/2014/main" id="{64810732-69F7-41E6-A657-C4406B5B3CE5}"/>
              </a:ext>
            </a:extLst>
          </p:cNvPr>
          <p:cNvSpPr txBox="1"/>
          <p:nvPr/>
        </p:nvSpPr>
        <p:spPr>
          <a:xfrm>
            <a:off x="6254009" y="1685849"/>
            <a:ext cx="2312581" cy="369332"/>
          </a:xfrm>
          <a:prstGeom prst="rect">
            <a:avLst/>
          </a:prstGeom>
          <a:noFill/>
        </p:spPr>
        <p:txBody>
          <a:bodyPr wrap="square" rtlCol="0">
            <a:spAutoFit/>
          </a:bodyPr>
          <a:lstStyle/>
          <a:p>
            <a:pPr algn="ctr"/>
            <a:r>
              <a:rPr lang="en-CA" b="1" dirty="0">
                <a:latin typeface="Arial Narrow" panose="020B0606020202030204" pitchFamily="34" charset="0"/>
              </a:rPr>
              <a:t>Rivaroxaban (n=369</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7" name="Rectangle 16">
            <a:extLst>
              <a:ext uri="{FF2B5EF4-FFF2-40B4-BE49-F238E27FC236}">
                <a16:creationId xmlns:a16="http://schemas.microsoft.com/office/drawing/2014/main" id="{00B6D353-F601-4EA9-8A37-270708BC777D}"/>
              </a:ext>
            </a:extLst>
          </p:cNvPr>
          <p:cNvSpPr/>
          <p:nvPr/>
        </p:nvSpPr>
        <p:spPr>
          <a:xfrm>
            <a:off x="221679" y="5789746"/>
            <a:ext cx="8528916" cy="430887"/>
          </a:xfrm>
          <a:prstGeom prst="rect">
            <a:avLst/>
          </a:prstGeom>
        </p:spPr>
        <p:txBody>
          <a:bodyPr wrap="square">
            <a:spAutoFit/>
          </a:bodyPr>
          <a:lstStyle/>
          <a:p>
            <a:pPr algn="ctr" defTabSz="342900"/>
            <a:r>
              <a:rPr lang="en-CA" sz="1100" b="1" dirty="0">
                <a:solidFill>
                  <a:schemeClr val="tx1">
                    <a:lumMod val="85000"/>
                    <a:lumOff val="15000"/>
                  </a:schemeClr>
                </a:solidFill>
                <a:latin typeface="Arial Narrow" panose="020B0606020202030204" pitchFamily="34" charset="0"/>
              </a:rPr>
              <a:t>*Concordant with Health Canada Product Monograph prescribing recommendations</a:t>
            </a:r>
          </a:p>
          <a:p>
            <a:pPr algn="ctr" defTabSz="342900"/>
            <a:r>
              <a:rPr lang="en-CA" sz="1100" b="1" baseline="30000" dirty="0">
                <a:solidFill>
                  <a:schemeClr val="tx1">
                    <a:lumMod val="85000"/>
                    <a:lumOff val="15000"/>
                  </a:schemeClr>
                </a:solidFill>
                <a:latin typeface="Arial Narrow" panose="020B0606020202030204" pitchFamily="34" charset="0"/>
              </a:rPr>
              <a:t>+</a:t>
            </a:r>
            <a:r>
              <a:rPr lang="en-CA" sz="1100" b="1" dirty="0">
                <a:solidFill>
                  <a:schemeClr val="tx1">
                    <a:lumMod val="85000"/>
                    <a:lumOff val="15000"/>
                  </a:schemeClr>
                </a:solidFill>
                <a:latin typeface="Arial Narrow" panose="020B0606020202030204" pitchFamily="34" charset="0"/>
              </a:rPr>
              <a:t>Dosing information available</a:t>
            </a:r>
            <a:endParaRPr lang="en-US" sz="1100" b="1" dirty="0">
              <a:solidFill>
                <a:schemeClr val="tx1">
                  <a:lumMod val="85000"/>
                  <a:lumOff val="15000"/>
                </a:schemeClr>
              </a:solidFill>
              <a:latin typeface="Arial Narrow" panose="020B0606020202030204" pitchFamily="34" charset="0"/>
            </a:endParaRPr>
          </a:p>
        </p:txBody>
      </p:sp>
      <p:sp>
        <p:nvSpPr>
          <p:cNvPr id="19" name="Text Box 3">
            <a:extLst>
              <a:ext uri="{FF2B5EF4-FFF2-40B4-BE49-F238E27FC236}">
                <a16:creationId xmlns:a16="http://schemas.microsoft.com/office/drawing/2014/main" id="{EAD69FB6-7ECB-4D83-83D9-166F808035BF}"/>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r>
              <a:rPr lang="en-CA" sz="1000" dirty="0">
                <a:solidFill>
                  <a:schemeClr val="bg1"/>
                </a:solidFill>
                <a:latin typeface="Arial Narrow" panose="020B0606020202030204" pitchFamily="34" charset="0"/>
              </a:rPr>
              <a:t>Non-vitamin K antagonist Oral Anticoagulant (NOAC) Use and Dosing in Canadian Practice: Insights from the Optimizing </a:t>
            </a:r>
            <a:r>
              <a:rPr lang="en-CA" sz="1000" dirty="0" err="1">
                <a:solidFill>
                  <a:schemeClr val="bg1"/>
                </a:solidFill>
                <a:latin typeface="Arial Narrow" panose="020B0606020202030204" pitchFamily="34" charset="0"/>
              </a:rPr>
              <a:t>PharmacoTherapy</a:t>
            </a:r>
            <a:r>
              <a:rPr lang="en-CA" sz="1000" dirty="0">
                <a:solidFill>
                  <a:schemeClr val="bg1"/>
                </a:solidFill>
                <a:latin typeface="Arial Narrow" panose="020B0606020202030204" pitchFamily="34" charset="0"/>
              </a:rPr>
              <a:t> in the Management Approach to Lowering risk in Atrial Fibrillation (OPTIMAL-AF) Program  - CCS 2018 Poster Presentation</a:t>
            </a:r>
            <a:endParaRPr lang="en-CA" altLang="en-US" sz="300" dirty="0">
              <a:solidFill>
                <a:schemeClr val="bg1"/>
              </a:solidFill>
              <a:latin typeface="Arial Narrow" panose="020B0606020202030204" pitchFamily="34" charset="0"/>
              <a:cs typeface="Lato"/>
            </a:endParaRPr>
          </a:p>
        </p:txBody>
      </p:sp>
      <p:pic>
        <p:nvPicPr>
          <p:cNvPr id="20" name="Picture 19" descr="A close up of a sign&#10;&#10;Description automatically generated">
            <a:extLst>
              <a:ext uri="{FF2B5EF4-FFF2-40B4-BE49-F238E27FC236}">
                <a16:creationId xmlns:a16="http://schemas.microsoft.com/office/drawing/2014/main" id="{F633B169-8802-47D5-9A25-8F3826698C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Tree>
    <p:extLst>
      <p:ext uri="{BB962C8B-B14F-4D97-AF65-F5344CB8AC3E}">
        <p14:creationId xmlns:p14="http://schemas.microsoft.com/office/powerpoint/2010/main" val="363801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61141"/>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Presenter Disclosure</a:t>
            </a:r>
          </a:p>
        </p:txBody>
      </p:sp>
      <p:sp>
        <p:nvSpPr>
          <p:cNvPr id="5" name="Content Placeholder 2">
            <a:extLst>
              <a:ext uri="{FF2B5EF4-FFF2-40B4-BE49-F238E27FC236}">
                <a16:creationId xmlns:a16="http://schemas.microsoft.com/office/drawing/2014/main" id="{9E3D1C3B-8FA2-4021-8E6E-6A0AA1CB33AF}"/>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Presenter - </a:t>
            </a:r>
            <a:r>
              <a:rPr kumimoji="0" lang="en-US" altLang="en-US" sz="36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rPr>
              <a:t>[presenter name] </a:t>
            </a:r>
            <a:endParaRPr kumimoji="0" lang="en-US" altLang="en-US" sz="3600" b="1" i="0" u="none" strike="noStrike" kern="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Relationships with financial sponsors: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Grants/Research Support:</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Speakers Bureau/Honoraria:</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Consulting Fees: </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Patents: </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Other:</a:t>
            </a:r>
            <a:endParaRPr kumimoji="0" lang="en-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pic>
        <p:nvPicPr>
          <p:cNvPr id="9" name="Picture 8" descr="A close up of a sign&#10;&#10;Description automatically generated">
            <a:extLst>
              <a:ext uri="{FF2B5EF4-FFF2-40B4-BE49-F238E27FC236}">
                <a16:creationId xmlns:a16="http://schemas.microsoft.com/office/drawing/2014/main" id="{3507D193-3FF8-4E6F-A9A3-711D9A2DD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1001427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25400" y="2515056"/>
            <a:ext cx="9144000" cy="2781678"/>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621132"/>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05674" y="3026290"/>
            <a:ext cx="8949426" cy="2062103"/>
          </a:xfrm>
          <a:prstGeom prst="rect">
            <a:avLst/>
          </a:prstGeom>
        </p:spPr>
        <p:txBody>
          <a:bodyPr wrap="square">
            <a:spAutoFit/>
          </a:bodyPr>
          <a:lstStyle/>
          <a:p>
            <a:pPr lvl="0" algn="ctr">
              <a:defRPr/>
            </a:pPr>
            <a:r>
              <a:rPr lang="en-US" sz="3200" b="1" dirty="0">
                <a:solidFill>
                  <a:schemeClr val="tx1">
                    <a:lumMod val="75000"/>
                    <a:lumOff val="25000"/>
                  </a:schemeClr>
                </a:solidFill>
                <a:latin typeface="Arial Narrow" panose="020B0606020202030204" pitchFamily="34" charset="0"/>
                <a:cs typeface="Candara"/>
              </a:rPr>
              <a:t>What are real world data good for?</a:t>
            </a:r>
          </a:p>
          <a:p>
            <a:pPr lvl="0" algn="ctr">
              <a:defRPr/>
            </a:pPr>
            <a:endParaRPr lang="en-US" sz="3200" b="1" dirty="0">
              <a:solidFill>
                <a:schemeClr val="tx1">
                  <a:lumMod val="75000"/>
                  <a:lumOff val="25000"/>
                </a:schemeClr>
              </a:solidFill>
              <a:latin typeface="Arial Narrow" panose="020B0606020202030204" pitchFamily="34" charset="0"/>
              <a:cs typeface="Candara"/>
            </a:endParaRPr>
          </a:p>
          <a:p>
            <a:pPr lvl="0" algn="ctr">
              <a:defRPr/>
            </a:pPr>
            <a:r>
              <a:rPr lang="en-US" sz="3200" b="1" dirty="0">
                <a:solidFill>
                  <a:schemeClr val="tx1">
                    <a:lumMod val="75000"/>
                    <a:lumOff val="25000"/>
                  </a:schemeClr>
                </a:solidFill>
                <a:latin typeface="Arial Narrow" panose="020B0606020202030204" pitchFamily="34" charset="0"/>
                <a:cs typeface="Candara"/>
              </a:rPr>
              <a:t>What are the real-world outcomes in </a:t>
            </a:r>
          </a:p>
          <a:p>
            <a:pPr lvl="0" algn="ctr">
              <a:defRPr/>
            </a:pPr>
            <a:r>
              <a:rPr lang="en-US" sz="3200" b="1" dirty="0">
                <a:solidFill>
                  <a:schemeClr val="tx1">
                    <a:lumMod val="75000"/>
                    <a:lumOff val="25000"/>
                  </a:schemeClr>
                </a:solidFill>
                <a:latin typeface="Arial Narrow" panose="020B0606020202030204" pitchFamily="34" charset="0"/>
                <a:cs typeface="Candara"/>
              </a:rPr>
              <a:t>patients receiving DOACs? </a:t>
            </a:r>
          </a:p>
        </p:txBody>
      </p:sp>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0485" y="2026131"/>
            <a:ext cx="1106271" cy="488925"/>
          </a:xfrm>
          <a:prstGeom prst="rect">
            <a:avLst/>
          </a:prstGeom>
        </p:spPr>
      </p:pic>
      <p:pic>
        <p:nvPicPr>
          <p:cNvPr id="16" name="Picture 15">
            <a:extLst>
              <a:ext uri="{FF2B5EF4-FFF2-40B4-BE49-F238E27FC236}">
                <a16:creationId xmlns:a16="http://schemas.microsoft.com/office/drawing/2014/main" id="{6A206819-AE78-4110-BE3C-CED17913C097}"/>
              </a:ext>
            </a:extLst>
          </p:cNvPr>
          <p:cNvPicPr>
            <a:picLocks noChangeAspect="1"/>
          </p:cNvPicPr>
          <p:nvPr/>
        </p:nvPicPr>
        <p:blipFill>
          <a:blip r:embed="rId5"/>
          <a:stretch>
            <a:fillRect/>
          </a:stretch>
        </p:blipFill>
        <p:spPr>
          <a:xfrm>
            <a:off x="5915343" y="755300"/>
            <a:ext cx="3155870" cy="865832"/>
          </a:xfrm>
          <a:prstGeom prst="rect">
            <a:avLst/>
          </a:prstGeom>
        </p:spPr>
      </p:pic>
      <p:sp>
        <p:nvSpPr>
          <p:cNvPr id="17" name="TextBox 16">
            <a:extLst>
              <a:ext uri="{FF2B5EF4-FFF2-40B4-BE49-F238E27FC236}">
                <a16:creationId xmlns:a16="http://schemas.microsoft.com/office/drawing/2014/main" id="{83052A2B-9D93-4128-A6B3-A6D5C695D70A}"/>
              </a:ext>
            </a:extLst>
          </p:cNvPr>
          <p:cNvSpPr txBox="1"/>
          <p:nvPr/>
        </p:nvSpPr>
        <p:spPr>
          <a:xfrm>
            <a:off x="0" y="0"/>
            <a:ext cx="9144000" cy="700585"/>
          </a:xfrm>
          <a:prstGeom prst="rect">
            <a:avLst/>
          </a:prstGeom>
          <a:solidFill>
            <a:srgbClr val="4C5053"/>
          </a:solidFill>
        </p:spPr>
        <p:txBody>
          <a:bodyPr wrap="square" rtlCol="0">
            <a:spAutoFit/>
          </a:bodyPr>
          <a:lstStyle/>
          <a:p>
            <a:endParaRPr lang="en-CA" dirty="0"/>
          </a:p>
        </p:txBody>
      </p:sp>
    </p:spTree>
    <p:extLst>
      <p:ext uri="{BB962C8B-B14F-4D97-AF65-F5344CB8AC3E}">
        <p14:creationId xmlns:p14="http://schemas.microsoft.com/office/powerpoint/2010/main" val="412162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4549"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80422" y="268641"/>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Hierarchy of Medical Evidence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5" name="Picture 4">
            <a:extLst>
              <a:ext uri="{FF2B5EF4-FFF2-40B4-BE49-F238E27FC236}">
                <a16:creationId xmlns:a16="http://schemas.microsoft.com/office/drawing/2014/main" id="{63DBAB09-25FD-4AE4-834A-F3B2F9450C15}"/>
              </a:ext>
            </a:extLst>
          </p:cNvPr>
          <p:cNvPicPr>
            <a:picLocks noChangeAspect="1"/>
          </p:cNvPicPr>
          <p:nvPr/>
        </p:nvPicPr>
        <p:blipFill>
          <a:blip r:embed="rId5"/>
          <a:stretch>
            <a:fillRect/>
          </a:stretch>
        </p:blipFill>
        <p:spPr>
          <a:xfrm>
            <a:off x="1915735" y="1447843"/>
            <a:ext cx="5958523" cy="4606548"/>
          </a:xfrm>
          <a:prstGeom prst="rect">
            <a:avLst/>
          </a:prstGeom>
        </p:spPr>
      </p:pic>
      <p:cxnSp>
        <p:nvCxnSpPr>
          <p:cNvPr id="33" name="Straight Connector 32">
            <a:extLst>
              <a:ext uri="{FF2B5EF4-FFF2-40B4-BE49-F238E27FC236}">
                <a16:creationId xmlns:a16="http://schemas.microsoft.com/office/drawing/2014/main" id="{375BCC82-BB1E-416C-8679-CE105ED4F299}"/>
              </a:ext>
            </a:extLst>
          </p:cNvPr>
          <p:cNvCxnSpPr/>
          <p:nvPr/>
        </p:nvCxnSpPr>
        <p:spPr>
          <a:xfrm flipH="1">
            <a:off x="7277755" y="5277717"/>
            <a:ext cx="1463040" cy="0"/>
          </a:xfrm>
          <a:prstGeom prst="line">
            <a:avLst/>
          </a:prstGeom>
          <a:noFill/>
          <a:ln w="28575" cap="flat" cmpd="sng" algn="ctr">
            <a:solidFill>
              <a:schemeClr val="tx1">
                <a:lumMod val="75000"/>
                <a:lumOff val="25000"/>
              </a:schemeClr>
            </a:solidFill>
            <a:prstDash val="solid"/>
            <a:miter lim="800000"/>
          </a:ln>
          <a:effectLst/>
        </p:spPr>
      </p:cxnSp>
      <p:cxnSp>
        <p:nvCxnSpPr>
          <p:cNvPr id="34" name="Straight Arrow Connector 33">
            <a:extLst>
              <a:ext uri="{FF2B5EF4-FFF2-40B4-BE49-F238E27FC236}">
                <a16:creationId xmlns:a16="http://schemas.microsoft.com/office/drawing/2014/main" id="{619EB898-6FBE-40AA-B9E7-B01ED3F216FD}"/>
              </a:ext>
            </a:extLst>
          </p:cNvPr>
          <p:cNvCxnSpPr/>
          <p:nvPr/>
        </p:nvCxnSpPr>
        <p:spPr>
          <a:xfrm flipH="1">
            <a:off x="1300746" y="1762332"/>
            <a:ext cx="16494" cy="3960000"/>
          </a:xfrm>
          <a:prstGeom prst="straightConnector1">
            <a:avLst/>
          </a:prstGeom>
          <a:noFill/>
          <a:ln w="28575" cap="flat" cmpd="sng" algn="ctr">
            <a:solidFill>
              <a:schemeClr val="tx1">
                <a:lumMod val="75000"/>
                <a:lumOff val="25000"/>
              </a:schemeClr>
            </a:solidFill>
            <a:prstDash val="solid"/>
            <a:miter lim="800000"/>
            <a:headEnd type="arrow"/>
            <a:tailEnd type="arrow"/>
          </a:ln>
          <a:effectLst/>
        </p:spPr>
      </p:cxnSp>
      <p:cxnSp>
        <p:nvCxnSpPr>
          <p:cNvPr id="35" name="Straight Connector 34">
            <a:extLst>
              <a:ext uri="{FF2B5EF4-FFF2-40B4-BE49-F238E27FC236}">
                <a16:creationId xmlns:a16="http://schemas.microsoft.com/office/drawing/2014/main" id="{AEED0549-7A20-4387-B17D-E66FC4B3F560}"/>
              </a:ext>
            </a:extLst>
          </p:cNvPr>
          <p:cNvCxnSpPr/>
          <p:nvPr/>
        </p:nvCxnSpPr>
        <p:spPr>
          <a:xfrm>
            <a:off x="6365592" y="3148417"/>
            <a:ext cx="2160747" cy="0"/>
          </a:xfrm>
          <a:prstGeom prst="line">
            <a:avLst/>
          </a:prstGeom>
          <a:noFill/>
          <a:ln w="28575" cap="flat" cmpd="sng" algn="ctr">
            <a:solidFill>
              <a:schemeClr val="tx1">
                <a:lumMod val="75000"/>
                <a:lumOff val="25000"/>
              </a:schemeClr>
            </a:solidFill>
            <a:prstDash val="solid"/>
            <a:miter lim="800000"/>
          </a:ln>
          <a:effectLst/>
        </p:spPr>
      </p:cxnSp>
      <p:sp>
        <p:nvSpPr>
          <p:cNvPr id="36" name="TextBox 35">
            <a:extLst>
              <a:ext uri="{FF2B5EF4-FFF2-40B4-BE49-F238E27FC236}">
                <a16:creationId xmlns:a16="http://schemas.microsoft.com/office/drawing/2014/main" id="{204D5B1B-1B1B-4D23-8417-58C87D3983FF}"/>
              </a:ext>
            </a:extLst>
          </p:cNvPr>
          <p:cNvSpPr txBox="1"/>
          <p:nvPr/>
        </p:nvSpPr>
        <p:spPr>
          <a:xfrm>
            <a:off x="7113871" y="3814271"/>
            <a:ext cx="1449436" cy="646331"/>
          </a:xfrm>
          <a:prstGeom prst="rect">
            <a:avLst/>
          </a:prstGeom>
          <a:noFill/>
          <a:ln>
            <a:noFill/>
          </a:ln>
        </p:spPr>
        <p:txBody>
          <a:bodyPr wrap="none" rtlCol="0">
            <a:spAutoFit/>
          </a:bodyPr>
          <a:lstStyle/>
          <a:p>
            <a:pPr algn="ctr" defTabSz="914400"/>
            <a:r>
              <a:rPr lang="en-US" b="1" dirty="0">
                <a:solidFill>
                  <a:schemeClr val="tx1">
                    <a:lumMod val="65000"/>
                    <a:lumOff val="35000"/>
                  </a:schemeClr>
                </a:solidFill>
                <a:latin typeface="Arial Narrow" panose="020B0606020202030204" pitchFamily="34" charset="0"/>
              </a:rPr>
              <a:t>Observational</a:t>
            </a:r>
          </a:p>
          <a:p>
            <a:pPr algn="ctr" defTabSz="914400"/>
            <a:r>
              <a:rPr lang="en-US" b="1" dirty="0">
                <a:solidFill>
                  <a:schemeClr val="tx1">
                    <a:lumMod val="65000"/>
                    <a:lumOff val="35000"/>
                  </a:schemeClr>
                </a:solidFill>
                <a:latin typeface="Arial Narrow" panose="020B0606020202030204" pitchFamily="34" charset="0"/>
              </a:rPr>
              <a:t>studies</a:t>
            </a:r>
          </a:p>
        </p:txBody>
      </p:sp>
      <p:cxnSp>
        <p:nvCxnSpPr>
          <p:cNvPr id="37" name="Straight Arrow Connector 36">
            <a:extLst>
              <a:ext uri="{FF2B5EF4-FFF2-40B4-BE49-F238E27FC236}">
                <a16:creationId xmlns:a16="http://schemas.microsoft.com/office/drawing/2014/main" id="{B8B72012-B546-4B98-B8AB-0A8D4EF7CFF1}"/>
              </a:ext>
            </a:extLst>
          </p:cNvPr>
          <p:cNvCxnSpPr/>
          <p:nvPr/>
        </p:nvCxnSpPr>
        <p:spPr>
          <a:xfrm flipV="1">
            <a:off x="7899594" y="3285478"/>
            <a:ext cx="0" cy="485140"/>
          </a:xfrm>
          <a:prstGeom prst="straightConnector1">
            <a:avLst/>
          </a:prstGeom>
          <a:noFill/>
          <a:ln w="28575" cap="flat" cmpd="sng" algn="ctr">
            <a:solidFill>
              <a:schemeClr val="tx1">
                <a:lumMod val="75000"/>
                <a:lumOff val="25000"/>
              </a:schemeClr>
            </a:solidFill>
            <a:prstDash val="solid"/>
            <a:miter lim="800000"/>
            <a:tailEnd type="arrow"/>
          </a:ln>
          <a:effectLst/>
        </p:spPr>
      </p:cxnSp>
      <p:cxnSp>
        <p:nvCxnSpPr>
          <p:cNvPr id="38" name="Straight Arrow Connector 37">
            <a:extLst>
              <a:ext uri="{FF2B5EF4-FFF2-40B4-BE49-F238E27FC236}">
                <a16:creationId xmlns:a16="http://schemas.microsoft.com/office/drawing/2014/main" id="{FC51C730-C442-429A-8BF1-1E7945DEB1DE}"/>
              </a:ext>
            </a:extLst>
          </p:cNvPr>
          <p:cNvCxnSpPr/>
          <p:nvPr/>
        </p:nvCxnSpPr>
        <p:spPr>
          <a:xfrm>
            <a:off x="7899594" y="4596559"/>
            <a:ext cx="0" cy="485140"/>
          </a:xfrm>
          <a:prstGeom prst="straightConnector1">
            <a:avLst/>
          </a:prstGeom>
          <a:noFill/>
          <a:ln w="28575" cap="flat" cmpd="sng" algn="ctr">
            <a:solidFill>
              <a:schemeClr val="tx1">
                <a:lumMod val="75000"/>
                <a:lumOff val="25000"/>
              </a:schemeClr>
            </a:solidFill>
            <a:prstDash val="solid"/>
            <a:miter lim="800000"/>
            <a:tailEnd type="arrow"/>
          </a:ln>
          <a:effectLst/>
        </p:spPr>
      </p:cxnSp>
      <p:sp>
        <p:nvSpPr>
          <p:cNvPr id="39" name="TextBox 38">
            <a:extLst>
              <a:ext uri="{FF2B5EF4-FFF2-40B4-BE49-F238E27FC236}">
                <a16:creationId xmlns:a16="http://schemas.microsoft.com/office/drawing/2014/main" id="{A69E4537-B226-4FE9-BBE1-7660504AD791}"/>
              </a:ext>
            </a:extLst>
          </p:cNvPr>
          <p:cNvSpPr txBox="1"/>
          <p:nvPr/>
        </p:nvSpPr>
        <p:spPr>
          <a:xfrm>
            <a:off x="748514" y="1342369"/>
            <a:ext cx="1120957" cy="369332"/>
          </a:xfrm>
          <a:prstGeom prst="rect">
            <a:avLst/>
          </a:prstGeom>
          <a:noFill/>
        </p:spPr>
        <p:txBody>
          <a:bodyPr wrap="none" lIns="0" tIns="0" rIns="0" bIns="0" rtlCol="0">
            <a:noAutofit/>
          </a:bodyPr>
          <a:lstStyle/>
          <a:p>
            <a:pPr algn="ctr" defTabSz="914400"/>
            <a:r>
              <a:rPr lang="en-US" b="1" dirty="0">
                <a:solidFill>
                  <a:srgbClr val="8ED303"/>
                </a:solidFill>
                <a:latin typeface="Arial Narrow" panose="020B0606020202030204" pitchFamily="34" charset="0"/>
              </a:rPr>
              <a:t>Stronger</a:t>
            </a:r>
          </a:p>
        </p:txBody>
      </p:sp>
      <p:sp>
        <p:nvSpPr>
          <p:cNvPr id="40" name="TextBox 39">
            <a:extLst>
              <a:ext uri="{FF2B5EF4-FFF2-40B4-BE49-F238E27FC236}">
                <a16:creationId xmlns:a16="http://schemas.microsoft.com/office/drawing/2014/main" id="{ECE308E9-FA83-45C4-9D75-9768BB6BE7C4}"/>
              </a:ext>
            </a:extLst>
          </p:cNvPr>
          <p:cNvSpPr txBox="1"/>
          <p:nvPr/>
        </p:nvSpPr>
        <p:spPr>
          <a:xfrm>
            <a:off x="833461" y="5722241"/>
            <a:ext cx="967558" cy="369332"/>
          </a:xfrm>
          <a:prstGeom prst="rect">
            <a:avLst/>
          </a:prstGeom>
          <a:noFill/>
        </p:spPr>
        <p:txBody>
          <a:bodyPr wrap="none" lIns="0" tIns="0" rIns="0" bIns="0" rtlCol="0">
            <a:noAutofit/>
          </a:bodyPr>
          <a:lstStyle/>
          <a:p>
            <a:pPr algn="ctr" defTabSz="914400"/>
            <a:r>
              <a:rPr lang="en-US" b="1" dirty="0">
                <a:solidFill>
                  <a:srgbClr val="F40009"/>
                </a:solidFill>
                <a:latin typeface="Arial Narrow" panose="020B0606020202030204" pitchFamily="34" charset="0"/>
              </a:rPr>
              <a:t>Weaker</a:t>
            </a:r>
          </a:p>
        </p:txBody>
      </p:sp>
    </p:spTree>
    <p:extLst>
      <p:ext uri="{BB962C8B-B14F-4D97-AF65-F5344CB8AC3E}">
        <p14:creationId xmlns:p14="http://schemas.microsoft.com/office/powerpoint/2010/main" val="1411871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48405"/>
            <a:ext cx="6626225"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Not Medical Evidence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TextBox 8">
            <a:extLst>
              <a:ext uri="{FF2B5EF4-FFF2-40B4-BE49-F238E27FC236}">
                <a16:creationId xmlns:a16="http://schemas.microsoft.com/office/drawing/2014/main" id="{3F7352A6-F1BE-43B7-85A0-39452562A0F6}"/>
              </a:ext>
            </a:extLst>
          </p:cNvPr>
          <p:cNvSpPr txBox="1"/>
          <p:nvPr/>
        </p:nvSpPr>
        <p:spPr>
          <a:xfrm>
            <a:off x="586333" y="1713145"/>
            <a:ext cx="8551219" cy="3431709"/>
          </a:xfrm>
          <a:prstGeom prst="rect">
            <a:avLst/>
          </a:prstGeom>
          <a:noFill/>
        </p:spPr>
        <p:txBody>
          <a:bodyPr wrap="none" lIns="0" tIns="0" rIns="0" bIns="0" rtlCol="0">
            <a:noAutofit/>
          </a:bodyPr>
          <a:lstStyle/>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Patient wishes or testimonials </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Celebrity endorsement</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Experience with your last patient</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Gut feeling</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Familial instinct </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Information from those who are biased</a:t>
            </a:r>
          </a:p>
        </p:txBody>
      </p:sp>
    </p:spTree>
    <p:extLst>
      <p:ext uri="{BB962C8B-B14F-4D97-AF65-F5344CB8AC3E}">
        <p14:creationId xmlns:p14="http://schemas.microsoft.com/office/powerpoint/2010/main" val="2251063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48405"/>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What are RWD Studies Good for?</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TextBox 8">
            <a:extLst>
              <a:ext uri="{FF2B5EF4-FFF2-40B4-BE49-F238E27FC236}">
                <a16:creationId xmlns:a16="http://schemas.microsoft.com/office/drawing/2014/main" id="{3F7352A6-F1BE-43B7-85A0-39452562A0F6}"/>
              </a:ext>
            </a:extLst>
          </p:cNvPr>
          <p:cNvSpPr txBox="1"/>
          <p:nvPr/>
        </p:nvSpPr>
        <p:spPr>
          <a:xfrm>
            <a:off x="451422" y="1468079"/>
            <a:ext cx="8551219" cy="3431709"/>
          </a:xfrm>
          <a:prstGeom prst="rect">
            <a:avLst/>
          </a:prstGeom>
          <a:noFill/>
        </p:spPr>
        <p:txBody>
          <a:bodyPr wrap="none" lIns="0" tIns="0" rIns="0" bIns="0" rtlCol="0">
            <a:noAutofit/>
          </a:bodyPr>
          <a:lstStyle/>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Describe how the therapy is being used</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Enable comparisons not available from RCTs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Describe outcomes in niche patient populations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Enable subgroup studies for individualized Rx</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Unique observations generate hypotheses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Use large samples to identify rare events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NEVER to refute significant RCT findings</a:t>
            </a:r>
          </a:p>
        </p:txBody>
      </p:sp>
    </p:spTree>
    <p:extLst>
      <p:ext uri="{BB962C8B-B14F-4D97-AF65-F5344CB8AC3E}">
        <p14:creationId xmlns:p14="http://schemas.microsoft.com/office/powerpoint/2010/main" val="792566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93375"/>
            <a:ext cx="6626225" cy="584775"/>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What is “Propensity Score Matching”?</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0" name="TextBox 9">
            <a:extLst>
              <a:ext uri="{FF2B5EF4-FFF2-40B4-BE49-F238E27FC236}">
                <a16:creationId xmlns:a16="http://schemas.microsoft.com/office/drawing/2014/main" id="{51F0A7F5-B63A-4FFC-90B0-6FD27D498311}"/>
              </a:ext>
            </a:extLst>
          </p:cNvPr>
          <p:cNvSpPr txBox="1"/>
          <p:nvPr/>
        </p:nvSpPr>
        <p:spPr>
          <a:xfrm>
            <a:off x="361950" y="1653620"/>
            <a:ext cx="8289594" cy="4635304"/>
          </a:xfrm>
          <a:prstGeom prst="rect">
            <a:avLst/>
          </a:prstGeom>
          <a:noFill/>
        </p:spPr>
        <p:txBody>
          <a:bodyPr wrap="square" lIns="0" tIns="0" rIns="0" bIns="0" rtlCol="0">
            <a:noAutofit/>
          </a:bodyPr>
          <a:lstStyle/>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Doctors prescribe different treatments to different kinds of patients (patient characteristics determine their propensity to receive treatment X).</a:t>
            </a:r>
          </a:p>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Propensity matching attempts to correct for this difference by matching patients in one group with patients in the other group based on the characteristics defining their propensity to be in one group rather than the other.</a:t>
            </a:r>
          </a:p>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Does not correct for every propensity difference.</a:t>
            </a:r>
          </a:p>
        </p:txBody>
      </p:sp>
    </p:spTree>
    <p:extLst>
      <p:ext uri="{BB962C8B-B14F-4D97-AF65-F5344CB8AC3E}">
        <p14:creationId xmlns:p14="http://schemas.microsoft.com/office/powerpoint/2010/main" val="4061771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93375"/>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RWD Studies Are Different</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r>
              <a:rPr lang="en-CA" sz="900" dirty="0">
                <a:solidFill>
                  <a:prstClr val="white"/>
                </a:solidFill>
                <a:latin typeface="Arial Narrow" panose="020B0606020202030204" pitchFamily="34" charset="0"/>
              </a:rPr>
              <a:t>Adapted from Dang A, Kaur K. </a:t>
            </a:r>
            <a:r>
              <a:rPr lang="en-CA" sz="900" dirty="0" err="1">
                <a:solidFill>
                  <a:prstClr val="white"/>
                </a:solidFill>
                <a:latin typeface="Arial Narrow" panose="020B0606020202030204" pitchFamily="34" charset="0"/>
              </a:rPr>
              <a:t>Perspect</a:t>
            </a:r>
            <a:r>
              <a:rPr lang="en-CA" sz="900" dirty="0">
                <a:solidFill>
                  <a:prstClr val="white"/>
                </a:solidFill>
                <a:latin typeface="Arial Narrow" panose="020B0606020202030204" pitchFamily="34" charset="0"/>
              </a:rPr>
              <a:t> Clin Res 2016; 7(1): 9-14.</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graphicFrame>
        <p:nvGraphicFramePr>
          <p:cNvPr id="12" name="Group 82">
            <a:extLst>
              <a:ext uri="{FF2B5EF4-FFF2-40B4-BE49-F238E27FC236}">
                <a16:creationId xmlns:a16="http://schemas.microsoft.com/office/drawing/2014/main" id="{512AA972-1DD1-45AD-A163-40CEE7AE6F3A}"/>
              </a:ext>
            </a:extLst>
          </p:cNvPr>
          <p:cNvGraphicFramePr>
            <a:graphicFrameLocks noGrp="1"/>
          </p:cNvGraphicFramePr>
          <p:nvPr>
            <p:extLst>
              <p:ext uri="{D42A27DB-BD31-4B8C-83A1-F6EECF244321}">
                <p14:modId xmlns:p14="http://schemas.microsoft.com/office/powerpoint/2010/main" val="1922172443"/>
              </p:ext>
            </p:extLst>
          </p:nvPr>
        </p:nvGraphicFramePr>
        <p:xfrm>
          <a:off x="755736" y="1489819"/>
          <a:ext cx="7632528" cy="4546780"/>
        </p:xfrm>
        <a:graphic>
          <a:graphicData uri="http://schemas.openxmlformats.org/drawingml/2006/table">
            <a:tbl>
              <a:tblPr>
                <a:effectLst>
                  <a:outerShdw blurRad="50800" dist="38100" dir="2700000" algn="tl" rotWithShape="0">
                    <a:prstClr val="black">
                      <a:alpha val="40000"/>
                    </a:prstClr>
                  </a:outerShdw>
                </a:effectLst>
              </a:tblPr>
              <a:tblGrid>
                <a:gridCol w="3981107">
                  <a:extLst>
                    <a:ext uri="{9D8B030D-6E8A-4147-A177-3AD203B41FA5}">
                      <a16:colId xmlns:a16="http://schemas.microsoft.com/office/drawing/2014/main" val="20000"/>
                    </a:ext>
                  </a:extLst>
                </a:gridCol>
                <a:gridCol w="3651421">
                  <a:extLst>
                    <a:ext uri="{9D8B030D-6E8A-4147-A177-3AD203B41FA5}">
                      <a16:colId xmlns:a16="http://schemas.microsoft.com/office/drawing/2014/main" val="20001"/>
                    </a:ext>
                  </a:extLst>
                </a:gridCol>
              </a:tblGrid>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Narrow" panose="020B0606020202030204" pitchFamily="34" charset="0"/>
                        </a:rPr>
                        <a:t>STRONGER REAL-WORLD DATA</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13A985"/>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panose="020B0606020202030204" pitchFamily="34" charset="0"/>
                        </a:rPr>
                        <a:t>WEAKER REAL WORLD DATA</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13A985"/>
                    </a:solidFill>
                  </a:tcPr>
                </a:tc>
                <a:extLst>
                  <a:ext uri="{0D108BD9-81ED-4DB2-BD59-A6C34878D82A}">
                    <a16:rowId xmlns:a16="http://schemas.microsoft.com/office/drawing/2014/main" val="10000"/>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defTabSz="914400">
                        <a:tabLst>
                          <a:tab pos="25400" algn="l"/>
                          <a:tab pos="368300" algn="l"/>
                        </a:tabLst>
                      </a:pPr>
                      <a:r>
                        <a:rPr lang="en-US" altLang="zh-CN" sz="1800" b="0" baseline="0" dirty="0">
                          <a:solidFill>
                            <a:schemeClr val="tx1">
                              <a:lumMod val="85000"/>
                              <a:lumOff val="15000"/>
                            </a:schemeClr>
                          </a:solidFill>
                          <a:latin typeface="Arial Narrow" panose="020B0606020202030204" pitchFamily="34" charset="0"/>
                          <a:ea typeface="宋体"/>
                          <a:cs typeface="Arial"/>
                        </a:rPr>
                        <a:t>Prospective; purpose-specific data</a:t>
                      </a:r>
                      <a:endParaRPr lang="en-US" altLang="zh-CN" sz="1800" b="0" dirty="0">
                        <a:solidFill>
                          <a:schemeClr val="tx1">
                            <a:lumMod val="85000"/>
                            <a:lumOff val="15000"/>
                          </a:schemeClr>
                        </a:solidFill>
                        <a:latin typeface="Arial Narrow" panose="020B0606020202030204" pitchFamily="34" charset="0"/>
                        <a:ea typeface="宋体"/>
                        <a:cs typeface="Arial"/>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Retrospective; convenience data</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1"/>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Propensity matched study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Unmatched study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Large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Small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3"/>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Representative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Selected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Standard outcomes (same as the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Unusual outcomes (different than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5"/>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Outcomes for efficacy and safety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Single sided outcomes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long</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short</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7"/>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Funding  independent of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Funded by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independent of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by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9"/>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Sensitivity analysis for biases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No sensitivity analysis for biases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TEMPORAL TRENDS AND SAFETY</a:t>
                      </a:r>
                      <a:endParaRPr kumimoji="0" lang="en-US" sz="1600" b="1" i="0" u="none" strike="noStrike" cap="none" normalizeH="0" baseline="0" dirty="0">
                        <a:ln>
                          <a:noFill/>
                        </a:ln>
                        <a:solidFill>
                          <a:srgbClr val="FFFFFF"/>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12700" cap="flat" cmpd="sng" algn="ctr">
                      <a:solidFill>
                        <a:srgbClr val="62C3A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3A985"/>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UNCOMMONLY HELPFUL</a:t>
                      </a:r>
                      <a:endParaRPr kumimoji="0" lang="en-US" sz="1400" b="1" i="0" u="none" strike="noStrike" cap="none" normalizeH="0" baseline="0" dirty="0">
                        <a:ln>
                          <a:noFill/>
                        </a:ln>
                        <a:solidFill>
                          <a:srgbClr val="000000"/>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12700" cap="flat" cmpd="sng" algn="ctr">
                      <a:solidFill>
                        <a:srgbClr val="62C3A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3A985"/>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56510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DOACs as Compared to Warfarin</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Clinical Trials vs Real World Data (RWD) </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lvl="0" algn="ctr">
              <a:lnSpc>
                <a:spcPct val="90000"/>
              </a:lnSpc>
            </a:pPr>
            <a:r>
              <a:rPr lang="en-CA" sz="1600" b="1" dirty="0">
                <a:solidFill>
                  <a:prstClr val="black">
                    <a:lumMod val="85000"/>
                    <a:lumOff val="15000"/>
                  </a:prstClr>
                </a:solidFill>
                <a:latin typeface="Arial Narrow" panose="020B0606020202030204" pitchFamily="34" charset="0"/>
                <a:cs typeface="Lato"/>
              </a:rPr>
              <a:t>To date there are no head-to-head trials between apixaban, dabigatran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10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1000" dirty="0">
                <a:solidFill>
                  <a:prstClr val="white"/>
                </a:solidFill>
                <a:latin typeface="Arial Narrow" panose="020B0606020202030204" pitchFamily="34" charset="0"/>
                <a:cs typeface="Lato"/>
              </a:rPr>
              <a:t>YAO et al. J Am Heart Assoc 2016;5:e003725</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graphicFrame>
        <p:nvGraphicFramePr>
          <p:cNvPr id="70" name="Table 69">
            <a:extLst>
              <a:ext uri="{FF2B5EF4-FFF2-40B4-BE49-F238E27FC236}">
                <a16:creationId xmlns:a16="http://schemas.microsoft.com/office/drawing/2014/main" id="{649AE295-38DC-49E1-8768-BAEFD5143439}"/>
              </a:ext>
            </a:extLst>
          </p:cNvPr>
          <p:cNvGraphicFramePr>
            <a:graphicFrameLocks noGrp="1"/>
          </p:cNvGraphicFramePr>
          <p:nvPr>
            <p:extLst>
              <p:ext uri="{D42A27DB-BD31-4B8C-83A1-F6EECF244321}">
                <p14:modId xmlns:p14="http://schemas.microsoft.com/office/powerpoint/2010/main" val="3431819605"/>
              </p:ext>
            </p:extLst>
          </p:nvPr>
        </p:nvGraphicFramePr>
        <p:xfrm>
          <a:off x="193330" y="1473727"/>
          <a:ext cx="8778240"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6459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971174522"/>
                    </a:ext>
                  </a:extLst>
                </a:gridCol>
                <a:gridCol w="1188720">
                  <a:extLst>
                    <a:ext uri="{9D8B030D-6E8A-4147-A177-3AD203B41FA5}">
                      <a16:colId xmlns:a16="http://schemas.microsoft.com/office/drawing/2014/main" val="20003"/>
                    </a:ext>
                  </a:extLst>
                </a:gridCol>
                <a:gridCol w="1188720">
                  <a:extLst>
                    <a:ext uri="{9D8B030D-6E8A-4147-A177-3AD203B41FA5}">
                      <a16:colId xmlns:a16="http://schemas.microsoft.com/office/drawing/2014/main" val="1435460761"/>
                    </a:ext>
                  </a:extLst>
                </a:gridCol>
                <a:gridCol w="1188720">
                  <a:extLst>
                    <a:ext uri="{9D8B030D-6E8A-4147-A177-3AD203B41FA5}">
                      <a16:colId xmlns:a16="http://schemas.microsoft.com/office/drawing/2014/main" val="78922913"/>
                    </a:ext>
                  </a:extLst>
                </a:gridCol>
                <a:gridCol w="1188720">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200" dirty="0">
                        <a:latin typeface="Arial Narrow" panose="020B0606020202030204" pitchFamily="34" charset="0"/>
                        <a:cs typeface="Candara"/>
                      </a:endParaRPr>
                    </a:p>
                  </a:txBody>
                  <a:tcP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kern="1200" cap="all" noProof="0" dirty="0">
                          <a:solidFill>
                            <a:schemeClr val="bg1"/>
                          </a:solidFill>
                          <a:latin typeface="Arial Narrow" panose="020B0606020202030204" pitchFamily="34" charset="0"/>
                          <a:ea typeface="+mn-ea"/>
                          <a:cs typeface="Candara"/>
                        </a:rPr>
                        <a:t>Aristotle Study</a:t>
                      </a:r>
                      <a:r>
                        <a:rPr kumimoji="0" lang="en-CA" sz="9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endParaRPr lang="en-CA" sz="1200" b="1" cap="all" baseline="30000" noProof="0" dirty="0">
                        <a:solidFill>
                          <a:srgbClr val="FFFFFF"/>
                        </a:solidFill>
                        <a:latin typeface="Arial Narrow" panose="020B0606020202030204" pitchFamily="34" charset="0"/>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cap="all" noProof="0" dirty="0">
                          <a:solidFill>
                            <a:schemeClr val="bg1"/>
                          </a:solidFill>
                          <a:latin typeface="Arial Narrow" panose="020B0606020202030204" pitchFamily="34" charset="0"/>
                          <a:cs typeface="Candara"/>
                        </a:rPr>
                        <a:t>RELY</a:t>
                      </a:r>
                      <a:r>
                        <a:rPr lang="en-CA" sz="900" b="1" cap="all" baseline="0" noProof="0" dirty="0">
                          <a:solidFill>
                            <a:schemeClr val="bg1"/>
                          </a:solidFill>
                          <a:latin typeface="Arial Narrow" panose="020B0606020202030204" pitchFamily="34" charset="0"/>
                          <a:cs typeface="Candara"/>
                        </a:rPr>
                        <a:t> STUDY</a:t>
                      </a:r>
                      <a:r>
                        <a:rPr lang="en-CA" sz="900" b="1" cap="all" baseline="30000" noProof="0" dirty="0">
                          <a:solidFill>
                            <a:schemeClr val="bg1"/>
                          </a:solidFill>
                          <a:latin typeface="Arial Narrow" panose="020B0606020202030204" pitchFamily="34" charset="0"/>
                          <a:cs typeface="Candara"/>
                        </a:rPr>
                        <a:t>2</a:t>
                      </a:r>
                      <a:r>
                        <a:rPr lang="en-CA" sz="900" b="1" cap="all" noProof="0" dirty="0">
                          <a:solidFill>
                            <a:schemeClr val="bg1"/>
                          </a:solidFill>
                          <a:latin typeface="Arial Narrow" panose="020B0606020202030204" pitchFamily="34" charset="0"/>
                          <a:cs typeface="Candara"/>
                        </a:rPr>
                        <a:t> </a:t>
                      </a:r>
                      <a:endParaRPr lang="en-CA" sz="1100" b="1" cap="all" noProof="0" dirty="0">
                        <a:solidFill>
                          <a:schemeClr val="bg1"/>
                        </a:solidFill>
                        <a:latin typeface="Arial Narrow" panose="020B0606020202030204" pitchFamily="34" charset="0"/>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endParaRPr kumimoji="0" lang="en-CA" sz="1050" b="1" i="0" u="none" strike="noStrike" cap="all" normalizeH="0" baseline="30000" noProof="0" dirty="0">
                        <a:ln>
                          <a:noFill/>
                        </a:ln>
                        <a:solidFill>
                          <a:srgbClr val="FFFFFF"/>
                        </a:solidFill>
                        <a:effectLst/>
                        <a:latin typeface="Arial Narrow" panose="020B0606020202030204" pitchFamily="34" charset="0"/>
                        <a:ea typeface="+mn-ea"/>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ROCKET STUDY</a:t>
                      </a:r>
                      <a:r>
                        <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3</a:t>
                      </a:r>
                      <a:endPar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1" noProof="0" dirty="0">
                          <a:solidFill>
                            <a:schemeClr val="tx1"/>
                          </a:solidFill>
                          <a:latin typeface="Arial Narrow" panose="020B0606020202030204" pitchFamily="34" charset="0"/>
                          <a:cs typeface="Candara"/>
                        </a:rPr>
                        <a:t>Major Bleed</a:t>
                      </a:r>
                      <a:endParaRPr lang="en-CA" sz="1400" b="0" noProof="0" dirty="0">
                        <a:solidFill>
                          <a:schemeClr val="tx1"/>
                        </a:solidFill>
                        <a:latin typeface="Arial Narrow" panose="020B0606020202030204" pitchFamily="34" charset="0"/>
                        <a:cs typeface="Candara"/>
                      </a:endParaRP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bl>
          </a:graphicData>
        </a:graphic>
      </p:graphicFrame>
      <p:sp>
        <p:nvSpPr>
          <p:cNvPr id="71" name="Arrow: Striped Right 70">
            <a:extLst>
              <a:ext uri="{FF2B5EF4-FFF2-40B4-BE49-F238E27FC236}">
                <a16:creationId xmlns:a16="http://schemas.microsoft.com/office/drawing/2014/main" id="{396AC0A9-6501-4AFB-84BA-E1110F9B631F}"/>
              </a:ext>
            </a:extLst>
          </p:cNvPr>
          <p:cNvSpPr/>
          <p:nvPr/>
        </p:nvSpPr>
        <p:spPr>
          <a:xfrm rot="5400000" flipV="1">
            <a:off x="2228052" y="2291796"/>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Arrow: Striped Right 71">
            <a:extLst>
              <a:ext uri="{FF2B5EF4-FFF2-40B4-BE49-F238E27FC236}">
                <a16:creationId xmlns:a16="http://schemas.microsoft.com/office/drawing/2014/main" id="{B6C88D90-011D-4C52-9372-57A6FFFDE29E}"/>
              </a:ext>
            </a:extLst>
          </p:cNvPr>
          <p:cNvSpPr/>
          <p:nvPr/>
        </p:nvSpPr>
        <p:spPr>
          <a:xfrm rot="5400000" flipV="1">
            <a:off x="2228052" y="2910996"/>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3" name="Arrow: Striped Right 72">
            <a:extLst>
              <a:ext uri="{FF2B5EF4-FFF2-40B4-BE49-F238E27FC236}">
                <a16:creationId xmlns:a16="http://schemas.microsoft.com/office/drawing/2014/main" id="{0B4EE923-FA1F-4214-9FAD-B68B74D8345E}"/>
              </a:ext>
            </a:extLst>
          </p:cNvPr>
          <p:cNvSpPr/>
          <p:nvPr/>
        </p:nvSpPr>
        <p:spPr>
          <a:xfrm rot="5400000" flipV="1">
            <a:off x="2228052" y="3542552"/>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 name="Left-Right Arrow 28">
            <a:extLst>
              <a:ext uri="{FF2B5EF4-FFF2-40B4-BE49-F238E27FC236}">
                <a16:creationId xmlns:a16="http://schemas.microsoft.com/office/drawing/2014/main" id="{B0F44248-E5E5-4281-924A-BAFAFE5D2319}"/>
              </a:ext>
            </a:extLst>
          </p:cNvPr>
          <p:cNvSpPr/>
          <p:nvPr/>
        </p:nvSpPr>
        <p:spPr>
          <a:xfrm>
            <a:off x="2121372" y="425812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5" name="Arrow: Striped Right 74">
            <a:extLst>
              <a:ext uri="{FF2B5EF4-FFF2-40B4-BE49-F238E27FC236}">
                <a16:creationId xmlns:a16="http://schemas.microsoft.com/office/drawing/2014/main" id="{8A5B12BE-CB57-4770-AC2B-F460FA6B90D2}"/>
              </a:ext>
            </a:extLst>
          </p:cNvPr>
          <p:cNvSpPr/>
          <p:nvPr/>
        </p:nvSpPr>
        <p:spPr>
          <a:xfrm rot="5400000" flipV="1">
            <a:off x="2228052" y="4837783"/>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Arrow: Striped Right 75">
            <a:extLst>
              <a:ext uri="{FF2B5EF4-FFF2-40B4-BE49-F238E27FC236}">
                <a16:creationId xmlns:a16="http://schemas.microsoft.com/office/drawing/2014/main" id="{269A9489-E97E-4290-8D3E-32A7B3830F0F}"/>
              </a:ext>
            </a:extLst>
          </p:cNvPr>
          <p:cNvSpPr/>
          <p:nvPr/>
        </p:nvSpPr>
        <p:spPr>
          <a:xfrm rot="16200000">
            <a:off x="4573972" y="4197389"/>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Left-Right Arrow 28">
            <a:extLst>
              <a:ext uri="{FF2B5EF4-FFF2-40B4-BE49-F238E27FC236}">
                <a16:creationId xmlns:a16="http://schemas.microsoft.com/office/drawing/2014/main" id="{15B9F13F-DE44-4E32-AFBB-B23F85A709E2}"/>
              </a:ext>
            </a:extLst>
          </p:cNvPr>
          <p:cNvSpPr/>
          <p:nvPr/>
        </p:nvSpPr>
        <p:spPr>
          <a:xfrm>
            <a:off x="4540923" y="489030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8" name="Arrow: Striped Right 77">
            <a:extLst>
              <a:ext uri="{FF2B5EF4-FFF2-40B4-BE49-F238E27FC236}">
                <a16:creationId xmlns:a16="http://schemas.microsoft.com/office/drawing/2014/main" id="{58B75706-6631-4E02-9A1B-D5899431D8F9}"/>
              </a:ext>
            </a:extLst>
          </p:cNvPr>
          <p:cNvSpPr/>
          <p:nvPr/>
        </p:nvSpPr>
        <p:spPr>
          <a:xfrm rot="5400000" flipV="1">
            <a:off x="4606390"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 name="Left-Right Arrow 28">
            <a:extLst>
              <a:ext uri="{FF2B5EF4-FFF2-40B4-BE49-F238E27FC236}">
                <a16:creationId xmlns:a16="http://schemas.microsoft.com/office/drawing/2014/main" id="{39B0C8B1-69DE-410A-B77C-FFFF053EA81A}"/>
              </a:ext>
            </a:extLst>
          </p:cNvPr>
          <p:cNvSpPr/>
          <p:nvPr/>
        </p:nvSpPr>
        <p:spPr>
          <a:xfrm>
            <a:off x="4540923"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0" name="Arrow: Striped Right 79">
            <a:extLst>
              <a:ext uri="{FF2B5EF4-FFF2-40B4-BE49-F238E27FC236}">
                <a16:creationId xmlns:a16="http://schemas.microsoft.com/office/drawing/2014/main" id="{D3261D7E-0B38-404D-B24B-EC302F2CC7B3}"/>
              </a:ext>
            </a:extLst>
          </p:cNvPr>
          <p:cNvSpPr/>
          <p:nvPr/>
        </p:nvSpPr>
        <p:spPr>
          <a:xfrm rot="5400000" flipV="1">
            <a:off x="4643774" y="226976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1" name="Arrow: Striped Right 80">
            <a:extLst>
              <a:ext uri="{FF2B5EF4-FFF2-40B4-BE49-F238E27FC236}">
                <a16:creationId xmlns:a16="http://schemas.microsoft.com/office/drawing/2014/main" id="{DD4505BD-A528-4EE0-BAF3-AFC9F9125D78}"/>
              </a:ext>
            </a:extLst>
          </p:cNvPr>
          <p:cNvSpPr/>
          <p:nvPr/>
        </p:nvSpPr>
        <p:spPr>
          <a:xfrm rot="16200000">
            <a:off x="7072292" y="4180664"/>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Left-Right Arrow 28">
            <a:extLst>
              <a:ext uri="{FF2B5EF4-FFF2-40B4-BE49-F238E27FC236}">
                <a16:creationId xmlns:a16="http://schemas.microsoft.com/office/drawing/2014/main" id="{19305D01-49A6-476A-BBF9-CEC9D6190A92}"/>
              </a:ext>
            </a:extLst>
          </p:cNvPr>
          <p:cNvSpPr/>
          <p:nvPr/>
        </p:nvSpPr>
        <p:spPr>
          <a:xfrm>
            <a:off x="6926294" y="4867622"/>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3" name="Arrow: Striped Right 82">
            <a:extLst>
              <a:ext uri="{FF2B5EF4-FFF2-40B4-BE49-F238E27FC236}">
                <a16:creationId xmlns:a16="http://schemas.microsoft.com/office/drawing/2014/main" id="{BB8B9682-0F79-45B1-BB19-AC52DBBB1897}"/>
              </a:ext>
            </a:extLst>
          </p:cNvPr>
          <p:cNvSpPr/>
          <p:nvPr/>
        </p:nvSpPr>
        <p:spPr>
          <a:xfrm rot="5400000" flipV="1">
            <a:off x="6984728"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Left-Right Arrow 28">
            <a:extLst>
              <a:ext uri="{FF2B5EF4-FFF2-40B4-BE49-F238E27FC236}">
                <a16:creationId xmlns:a16="http://schemas.microsoft.com/office/drawing/2014/main" id="{497D273F-67A5-4DC2-B954-E2D977D4B956}"/>
              </a:ext>
            </a:extLst>
          </p:cNvPr>
          <p:cNvSpPr/>
          <p:nvPr/>
        </p:nvSpPr>
        <p:spPr>
          <a:xfrm>
            <a:off x="6926294"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5" name="Left-Right Arrow 28">
            <a:extLst>
              <a:ext uri="{FF2B5EF4-FFF2-40B4-BE49-F238E27FC236}">
                <a16:creationId xmlns:a16="http://schemas.microsoft.com/office/drawing/2014/main" id="{881AB8E7-C81B-4FD2-8629-D7F212E915D9}"/>
              </a:ext>
            </a:extLst>
          </p:cNvPr>
          <p:cNvSpPr/>
          <p:nvPr/>
        </p:nvSpPr>
        <p:spPr>
          <a:xfrm>
            <a:off x="6896544"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6" name="Arrow: Striped Right 85">
            <a:extLst>
              <a:ext uri="{FF2B5EF4-FFF2-40B4-BE49-F238E27FC236}">
                <a16:creationId xmlns:a16="http://schemas.microsoft.com/office/drawing/2014/main" id="{86D070EA-23BA-41CD-BC5A-835395317676}"/>
              </a:ext>
            </a:extLst>
          </p:cNvPr>
          <p:cNvSpPr/>
          <p:nvPr/>
        </p:nvSpPr>
        <p:spPr>
          <a:xfrm rot="5400000" flipV="1">
            <a:off x="3427161" y="226341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7" name="Arrow: Striped Right 86">
            <a:extLst>
              <a:ext uri="{FF2B5EF4-FFF2-40B4-BE49-F238E27FC236}">
                <a16:creationId xmlns:a16="http://schemas.microsoft.com/office/drawing/2014/main" id="{CF2882FF-19F2-441E-8520-847DB8FCC859}"/>
              </a:ext>
            </a:extLst>
          </p:cNvPr>
          <p:cNvSpPr/>
          <p:nvPr/>
        </p:nvSpPr>
        <p:spPr>
          <a:xfrm rot="5400000" flipV="1">
            <a:off x="3427161" y="2931060"/>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8" name="Arrow: Striped Right 87">
            <a:extLst>
              <a:ext uri="{FF2B5EF4-FFF2-40B4-BE49-F238E27FC236}">
                <a16:creationId xmlns:a16="http://schemas.microsoft.com/office/drawing/2014/main" id="{87E5ED33-A53A-42BB-B21A-CE6DB9FAC2AD}"/>
              </a:ext>
            </a:extLst>
          </p:cNvPr>
          <p:cNvSpPr/>
          <p:nvPr/>
        </p:nvSpPr>
        <p:spPr>
          <a:xfrm rot="5400000" flipV="1">
            <a:off x="3417221" y="355425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Arrow: Striped Right 88">
            <a:extLst>
              <a:ext uri="{FF2B5EF4-FFF2-40B4-BE49-F238E27FC236}">
                <a16:creationId xmlns:a16="http://schemas.microsoft.com/office/drawing/2014/main" id="{6C3001D5-B0EB-4877-B9AA-70F7C74FCC68}"/>
              </a:ext>
            </a:extLst>
          </p:cNvPr>
          <p:cNvSpPr/>
          <p:nvPr/>
        </p:nvSpPr>
        <p:spPr>
          <a:xfrm rot="5400000" flipV="1">
            <a:off x="3461972" y="4228250"/>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0" name="Left-Right Arrow 28">
            <a:extLst>
              <a:ext uri="{FF2B5EF4-FFF2-40B4-BE49-F238E27FC236}">
                <a16:creationId xmlns:a16="http://schemas.microsoft.com/office/drawing/2014/main" id="{A36C39DA-A13E-40E3-B488-3DB165C2DB33}"/>
              </a:ext>
            </a:extLst>
          </p:cNvPr>
          <p:cNvSpPr/>
          <p:nvPr/>
        </p:nvSpPr>
        <p:spPr>
          <a:xfrm>
            <a:off x="5684213" y="2279645"/>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1" name="Arrow: Striped Right 90">
            <a:extLst>
              <a:ext uri="{FF2B5EF4-FFF2-40B4-BE49-F238E27FC236}">
                <a16:creationId xmlns:a16="http://schemas.microsoft.com/office/drawing/2014/main" id="{F73E1C80-D0C6-4730-9106-4C0205C3D419}"/>
              </a:ext>
            </a:extLst>
          </p:cNvPr>
          <p:cNvSpPr/>
          <p:nvPr/>
        </p:nvSpPr>
        <p:spPr>
          <a:xfrm rot="5400000" flipV="1">
            <a:off x="5782738" y="291605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2" name="Arrow: Striped Right 91">
            <a:extLst>
              <a:ext uri="{FF2B5EF4-FFF2-40B4-BE49-F238E27FC236}">
                <a16:creationId xmlns:a16="http://schemas.microsoft.com/office/drawing/2014/main" id="{D530267B-01DB-4862-9A97-301774D09CBC}"/>
              </a:ext>
            </a:extLst>
          </p:cNvPr>
          <p:cNvSpPr/>
          <p:nvPr/>
        </p:nvSpPr>
        <p:spPr>
          <a:xfrm rot="5400000" flipV="1">
            <a:off x="5795559" y="359818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3" name="Left-Right Arrow 28">
            <a:extLst>
              <a:ext uri="{FF2B5EF4-FFF2-40B4-BE49-F238E27FC236}">
                <a16:creationId xmlns:a16="http://schemas.microsoft.com/office/drawing/2014/main" id="{ECF567BB-CF2C-4055-B34E-752D09CEA212}"/>
              </a:ext>
            </a:extLst>
          </p:cNvPr>
          <p:cNvSpPr/>
          <p:nvPr/>
        </p:nvSpPr>
        <p:spPr>
          <a:xfrm>
            <a:off x="5731692" y="423459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4" name="Arrow: Striped Right 93">
            <a:extLst>
              <a:ext uri="{FF2B5EF4-FFF2-40B4-BE49-F238E27FC236}">
                <a16:creationId xmlns:a16="http://schemas.microsoft.com/office/drawing/2014/main" id="{BFCD47D6-CD89-4721-A824-D518144392E1}"/>
              </a:ext>
            </a:extLst>
          </p:cNvPr>
          <p:cNvSpPr/>
          <p:nvPr/>
        </p:nvSpPr>
        <p:spPr>
          <a:xfrm rot="16200000">
            <a:off x="8184294" y="4180664"/>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5" name="Arrow: Striped Right 94">
            <a:extLst>
              <a:ext uri="{FF2B5EF4-FFF2-40B4-BE49-F238E27FC236}">
                <a16:creationId xmlns:a16="http://schemas.microsoft.com/office/drawing/2014/main" id="{4CACC3B0-4496-413D-BC7B-B1367B686DAA}"/>
              </a:ext>
            </a:extLst>
          </p:cNvPr>
          <p:cNvSpPr/>
          <p:nvPr/>
        </p:nvSpPr>
        <p:spPr>
          <a:xfrm rot="5400000" flipV="1">
            <a:off x="8173899"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6" name="Left-Right Arrow 28">
            <a:extLst>
              <a:ext uri="{FF2B5EF4-FFF2-40B4-BE49-F238E27FC236}">
                <a16:creationId xmlns:a16="http://schemas.microsoft.com/office/drawing/2014/main" id="{346417BC-7366-4ABD-A5DF-AC718B08771B}"/>
              </a:ext>
            </a:extLst>
          </p:cNvPr>
          <p:cNvSpPr/>
          <p:nvPr/>
        </p:nvSpPr>
        <p:spPr>
          <a:xfrm>
            <a:off x="8092854" y="294110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7" name="Left-Right Arrow 28">
            <a:extLst>
              <a:ext uri="{FF2B5EF4-FFF2-40B4-BE49-F238E27FC236}">
                <a16:creationId xmlns:a16="http://schemas.microsoft.com/office/drawing/2014/main" id="{1D74EC1D-8B0A-4F88-ABE7-96F8132AACE3}"/>
              </a:ext>
            </a:extLst>
          </p:cNvPr>
          <p:cNvSpPr/>
          <p:nvPr/>
        </p:nvSpPr>
        <p:spPr>
          <a:xfrm>
            <a:off x="8070499"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3849107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9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9173" y="0"/>
            <a:ext cx="6626225" cy="1754326"/>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ARISTOPHANES</a:t>
            </a:r>
            <a:r>
              <a:rPr lang="en-US" sz="3200" b="1" dirty="0">
                <a:solidFill>
                  <a:prstClr val="black">
                    <a:lumMod val="75000"/>
                    <a:lumOff val="25000"/>
                  </a:prstClr>
                </a:solidFill>
                <a:latin typeface="Arial Narrow" panose="020B0606020202030204" pitchFamily="34" charset="0"/>
                <a:cs typeface="Aharoni" panose="02010803020104030203" pitchFamily="2" charset="-79"/>
              </a:rPr>
              <a:t>:</a:t>
            </a:r>
          </a:p>
          <a:p>
            <a:pPr>
              <a:defRPr/>
            </a:pPr>
            <a:r>
              <a:rPr lang="en-US" sz="2200" b="1" dirty="0">
                <a:solidFill>
                  <a:srgbClr val="13A985"/>
                </a:solidFill>
                <a:latin typeface="Arial Narrow" panose="020B0606020202030204" pitchFamily="34" charset="0"/>
                <a:cs typeface="Aharoni" panose="02010803020104030203" pitchFamily="2" charset="-79"/>
              </a:rPr>
              <a:t>Rate of Stroke/SE and Major Bleeding Among Patients With NVAF Who Were Prescribed NOACs or Warfarin</a:t>
            </a:r>
            <a:endParaRPr lang="en-CA" sz="2200" b="1" dirty="0">
              <a:solidFill>
                <a:srgbClr val="13A985"/>
              </a:solidFill>
              <a:latin typeface="Arial Narrow" panose="020B0606020202030204" pitchFamily="34" charset="0"/>
              <a:cs typeface="Aharoni" panose="02010803020104030203" pitchFamily="2" charset="-79"/>
            </a:endParaRP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29142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86219"/>
            <a:ext cx="2051727" cy="906777"/>
          </a:xfrm>
          <a:prstGeom prst="rect">
            <a:avLst/>
          </a:prstGeom>
        </p:spPr>
      </p:pic>
      <p:sp>
        <p:nvSpPr>
          <p:cNvPr id="9" name="Rectangle 8">
            <a:extLst>
              <a:ext uri="{FF2B5EF4-FFF2-40B4-BE49-F238E27FC236}">
                <a16:creationId xmlns:a16="http://schemas.microsoft.com/office/drawing/2014/main" id="{7D996066-48DD-47EF-B448-CB73295B8CF1}"/>
              </a:ext>
            </a:extLst>
          </p:cNvPr>
          <p:cNvSpPr/>
          <p:nvPr/>
        </p:nvSpPr>
        <p:spPr>
          <a:xfrm>
            <a:off x="308296" y="2014781"/>
            <a:ext cx="8527408" cy="830996"/>
          </a:xfrm>
          <a:prstGeom prst="rect">
            <a:avLst/>
          </a:prstGeom>
          <a:solidFill>
            <a:srgbClr val="E8FCF7"/>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Study Objectives: </a:t>
            </a:r>
            <a:r>
              <a:rPr kumimoji="0" lang="en-US" sz="2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Compare the rate of stroke/SE and major bleeding among a large number of patients with NVAF on NOACs or warfarin</a:t>
            </a:r>
          </a:p>
        </p:txBody>
      </p:sp>
      <p:sp>
        <p:nvSpPr>
          <p:cNvPr id="12" name="TextBox 11">
            <a:extLst>
              <a:ext uri="{FF2B5EF4-FFF2-40B4-BE49-F238E27FC236}">
                <a16:creationId xmlns:a16="http://schemas.microsoft.com/office/drawing/2014/main" id="{FD9B23D9-3105-455C-BB4E-9ED69A2376E1}"/>
              </a:ext>
            </a:extLst>
          </p:cNvPr>
          <p:cNvSpPr txBox="1"/>
          <p:nvPr/>
        </p:nvSpPr>
        <p:spPr>
          <a:xfrm>
            <a:off x="401870" y="3034771"/>
            <a:ext cx="8415438" cy="461665"/>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Retrospective, observational cohort study</a:t>
            </a:r>
          </a:p>
        </p:txBody>
      </p:sp>
      <p:sp>
        <p:nvSpPr>
          <p:cNvPr id="13" name="Rectangle 12">
            <a:extLst>
              <a:ext uri="{FF2B5EF4-FFF2-40B4-BE49-F238E27FC236}">
                <a16:creationId xmlns:a16="http://schemas.microsoft.com/office/drawing/2014/main" id="{2B8F592C-EE66-486B-A93F-BEAFE2DDB281}"/>
              </a:ext>
            </a:extLst>
          </p:cNvPr>
          <p:cNvSpPr/>
          <p:nvPr/>
        </p:nvSpPr>
        <p:spPr>
          <a:xfrm>
            <a:off x="431847" y="3760490"/>
            <a:ext cx="8453539" cy="2000548"/>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A</a:t>
            </a:r>
            <a:r>
              <a:rPr kumimoji="0" lang="en-US" sz="2800" b="0" i="0" u="none" strike="noStrike" kern="1200" cap="none" spc="0" normalizeH="0" baseline="0" noProof="0" dirty="0">
                <a:ln>
                  <a:noFill/>
                </a:ln>
                <a:solidFill>
                  <a:srgbClr val="2A4364"/>
                </a:solidFill>
                <a:effectLst/>
                <a:uLnTx/>
                <a:uFillTx/>
                <a:latin typeface="Arial Narrow" panose="020B0606020202030204" pitchFamily="34" charset="0"/>
                <a:ea typeface="MS PGothic"/>
                <a:cs typeface="+mn-cs"/>
              </a:rPr>
              <a:t> </a:t>
            </a: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total of 466 991 patients with NVAF were included in the study:</a:t>
            </a:r>
          </a:p>
          <a:p>
            <a:pPr marL="790956" marR="0" lvl="1"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Apixaban (n = 108,852)</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Dabigatran (n = 37,724)</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Rivaroxaban (n = 153,002)</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Warfarin (n = 167,413)</a:t>
            </a:r>
          </a:p>
        </p:txBody>
      </p:sp>
    </p:spTree>
    <p:extLst>
      <p:ext uri="{BB962C8B-B14F-4D97-AF65-F5344CB8AC3E}">
        <p14:creationId xmlns:p14="http://schemas.microsoft.com/office/powerpoint/2010/main" val="410676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7901" y="11952"/>
            <a:ext cx="6626225"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Apixaban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2E3ED80-1946-47BE-A9D9-8B8AD746B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09" y="1639819"/>
            <a:ext cx="9086181" cy="305247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spTree>
    <p:extLst>
      <p:ext uri="{BB962C8B-B14F-4D97-AF65-F5344CB8AC3E}">
        <p14:creationId xmlns:p14="http://schemas.microsoft.com/office/powerpoint/2010/main" val="637717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7901" y="11952"/>
            <a:ext cx="6626225"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Dabigatran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0220E6A2-FFAB-497D-9E55-53F20462A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565410"/>
            <a:ext cx="9144000" cy="3190847"/>
          </a:xfrm>
          <a:prstGeom prst="rect">
            <a:avLst/>
          </a:prstGeom>
        </p:spPr>
      </p:pic>
    </p:spTree>
    <p:extLst>
      <p:ext uri="{BB962C8B-B14F-4D97-AF65-F5344CB8AC3E}">
        <p14:creationId xmlns:p14="http://schemas.microsoft.com/office/powerpoint/2010/main" val="288279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07886"/>
          </a:xfrm>
          <a:prstGeom prst="rect">
            <a:avLst/>
          </a:prstGeom>
          <a:noFill/>
        </p:spPr>
        <p:txBody>
          <a:bodyPr wrap="square">
            <a:spAutoFit/>
          </a:bodyPr>
          <a:lstStyle/>
          <a:p>
            <a:pPr lvl="0">
              <a:defRPr/>
            </a:pPr>
            <a:r>
              <a:rPr lang="en-CA" sz="4000" b="1" dirty="0">
                <a:solidFill>
                  <a:srgbClr val="3A3A3C"/>
                </a:solidFill>
                <a:latin typeface="Arial Narrow" panose="020B0606020202030204" pitchFamily="34" charset="0"/>
                <a:cs typeface="Aharoni" panose="02010803020104030203" pitchFamily="2" charset="-79"/>
              </a:rPr>
              <a:t>Disclosure of Financial Support</a:t>
            </a:r>
          </a:p>
        </p:txBody>
      </p:sp>
      <p:sp>
        <p:nvSpPr>
          <p:cNvPr id="9" name="Content Placeholder 2">
            <a:extLst>
              <a:ext uri="{FF2B5EF4-FFF2-40B4-BE49-F238E27FC236}">
                <a16:creationId xmlns:a16="http://schemas.microsoft.com/office/drawing/2014/main" id="{FF9A993F-3DEE-4603-A3C8-A1D01324CE77}"/>
              </a:ext>
            </a:extLst>
          </p:cNvPr>
          <p:cNvSpPr txBox="1">
            <a:spLocks/>
          </p:cNvSpPr>
          <p:nvPr/>
        </p:nvSpPr>
        <p:spPr>
          <a:xfrm>
            <a:off x="271009" y="1278357"/>
            <a:ext cx="8720592" cy="490975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This program has received financial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in the form of an educational grant.</a:t>
            </a: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This program has received in-kind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in the form of logistical support. </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sng"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Potential for conflict(s) of interest:</a:t>
            </a:r>
            <a:endParaRPr kumimoji="0" lang="en-US" sz="2400" b="1" i="0" u="none" strike="noStrike" kern="0" cap="none" spc="0" normalizeH="0" baseline="0" noProof="0" dirty="0">
              <a:ln>
                <a:noFill/>
              </a:ln>
              <a:solidFill>
                <a:srgbClr val="13A985"/>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[Presenter]</a:t>
            </a:r>
            <a:r>
              <a:rPr kumimoji="0" lang="en-US" sz="2400" b="1" i="1" u="none"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has received [payment/funding, etc.] from [organization supporting this program AND/OR organization whose product(s) are being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Italic" charset="0"/>
              </a:rPr>
              <a:t>BMS and Pfizer Alliance Canada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pic>
        <p:nvPicPr>
          <p:cNvPr id="8" name="Picture 7" descr="A close up of a sign&#10;&#10;Description automatically generated">
            <a:extLst>
              <a:ext uri="{FF2B5EF4-FFF2-40B4-BE49-F238E27FC236}">
                <a16:creationId xmlns:a16="http://schemas.microsoft.com/office/drawing/2014/main" id="{FE5D3BB0-AA01-4EE0-BFD1-AEF7CDB0B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509450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08141" y="11952"/>
            <a:ext cx="6824570"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Rivaroxaban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4" name="Picture 3" descr="A screenshot of text&#10;&#10;Description automatically generated">
            <a:extLst>
              <a:ext uri="{FF2B5EF4-FFF2-40B4-BE49-F238E27FC236}">
                <a16:creationId xmlns:a16="http://schemas.microsoft.com/office/drawing/2014/main" id="{56419CF7-7A37-4205-9B11-414358803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415656"/>
            <a:ext cx="9144000" cy="3317688"/>
          </a:xfrm>
          <a:prstGeom prst="rect">
            <a:avLst/>
          </a:prstGeom>
        </p:spPr>
      </p:pic>
    </p:spTree>
    <p:extLst>
      <p:ext uri="{BB962C8B-B14F-4D97-AF65-F5344CB8AC3E}">
        <p14:creationId xmlns:p14="http://schemas.microsoft.com/office/powerpoint/2010/main" val="532735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6708472"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4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Apixaban</a:t>
            </a: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–Dabigatran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5493A4D5-0CE8-4EE1-BC2F-60171202A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61318"/>
            <a:ext cx="9144000" cy="3325091"/>
          </a:xfrm>
          <a:prstGeom prst="rect">
            <a:avLst/>
          </a:prstGeom>
        </p:spPr>
      </p:pic>
    </p:spTree>
    <p:extLst>
      <p:ext uri="{BB962C8B-B14F-4D97-AF65-F5344CB8AC3E}">
        <p14:creationId xmlns:p14="http://schemas.microsoft.com/office/powerpoint/2010/main" val="2305919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689030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4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Apixaban</a:t>
            </a: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–Rivaroxaban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85" y="154850"/>
            <a:ext cx="1869886" cy="82641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4" name="Picture 3" descr="A screenshot of a cell phone&#10;&#10;Description automatically generated">
            <a:extLst>
              <a:ext uri="{FF2B5EF4-FFF2-40B4-BE49-F238E27FC236}">
                <a16:creationId xmlns:a16="http://schemas.microsoft.com/office/drawing/2014/main" id="{54696AD6-09E6-430B-9709-61C0C5938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08989"/>
            <a:ext cx="9144000" cy="3065482"/>
          </a:xfrm>
          <a:prstGeom prst="rect">
            <a:avLst/>
          </a:prstGeom>
        </p:spPr>
      </p:pic>
    </p:spTree>
    <p:extLst>
      <p:ext uri="{BB962C8B-B14F-4D97-AF65-F5344CB8AC3E}">
        <p14:creationId xmlns:p14="http://schemas.microsoft.com/office/powerpoint/2010/main" val="1210046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7069602" cy="115416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3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Dabigatran</a:t>
            </a:r>
            <a:r>
              <a:rPr kumimoji="0" lang="en-US"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–Rivaroxaban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85" y="154850"/>
            <a:ext cx="1869886" cy="82641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86B4A14B-EF03-46F0-AAE0-FBDF531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310338"/>
            <a:ext cx="9144000" cy="3244128"/>
          </a:xfrm>
          <a:prstGeom prst="rect">
            <a:avLst/>
          </a:prstGeom>
        </p:spPr>
      </p:pic>
    </p:spTree>
    <p:extLst>
      <p:ext uri="{BB962C8B-B14F-4D97-AF65-F5344CB8AC3E}">
        <p14:creationId xmlns:p14="http://schemas.microsoft.com/office/powerpoint/2010/main" val="240836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C.C-2020-first-page.jpg">
            <a:extLst>
              <a:ext uri="{FF2B5EF4-FFF2-40B4-BE49-F238E27FC236}">
                <a16:creationId xmlns:a16="http://schemas.microsoft.com/office/drawing/2014/main" id="{5D10E17F-1E5D-4878-A289-366AA6565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1" name="Rectangle 10">
            <a:extLst>
              <a:ext uri="{FF2B5EF4-FFF2-40B4-BE49-F238E27FC236}">
                <a16:creationId xmlns:a16="http://schemas.microsoft.com/office/drawing/2014/main" id="{2FFC3471-04E4-445B-BE0F-BBA3A18235CF}"/>
              </a:ext>
            </a:extLst>
          </p:cNvPr>
          <p:cNvSpPr/>
          <p:nvPr/>
        </p:nvSpPr>
        <p:spPr>
          <a:xfrm>
            <a:off x="803560" y="2076755"/>
            <a:ext cx="7777328" cy="175432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rPr>
              <a:t>Effectiveness and Safety of Dabigatran, Rivaroxaban, and Apixaban Versus Warfarin in Nonvalvular Atrial Fibrillation</a:t>
            </a:r>
            <a:endParaRPr kumimoji="0" lang="en-US" sz="36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endParaRPr>
          </a:p>
        </p:txBody>
      </p:sp>
      <p:sp>
        <p:nvSpPr>
          <p:cNvPr id="12" name="TextBox 11">
            <a:extLst>
              <a:ext uri="{FF2B5EF4-FFF2-40B4-BE49-F238E27FC236}">
                <a16:creationId xmlns:a16="http://schemas.microsoft.com/office/drawing/2014/main" id="{B8CDAB89-A4C5-4014-94F2-06E132F79EFA}"/>
              </a:ext>
            </a:extLst>
          </p:cNvPr>
          <p:cNvSpPr txBox="1"/>
          <p:nvPr/>
        </p:nvSpPr>
        <p:spPr>
          <a:xfrm>
            <a:off x="8962" y="4326558"/>
            <a:ext cx="9144000" cy="52322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Yao X, Abraham NS,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Sangaralingham</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LR,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Bellolio</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MF,</a:t>
            </a:r>
            <a:r>
              <a:rPr kumimoji="0" lang="en-US" sz="1400" b="1" i="0" u="none" strike="noStrike" kern="1200" cap="none" spc="50" normalizeH="0" baseline="30000" noProof="0" dirty="0">
                <a:ln>
                  <a:noFill/>
                </a:ln>
                <a:solidFill>
                  <a:srgbClr val="000000"/>
                </a:solidFill>
                <a:effectLst/>
                <a:uLnTx/>
                <a:uFillTx/>
                <a:latin typeface="Arial Narrow" panose="020B0606020202030204" pitchFamily="34" charset="0"/>
                <a:ea typeface="ＭＳ Ｐゴシック" pitchFamily="34" charset="-128"/>
                <a:cs typeface="+mn-cs"/>
              </a:rPr>
              <a:t>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McBane</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RD, Shah ND,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Noseworthy</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PA</a:t>
            </a:r>
            <a:endParaRPr kumimoji="0" lang="en-US" sz="1400" b="1" i="0" u="none" strike="noStrike" kern="1200" cap="none" spc="50" normalizeH="0" baseline="30000" noProof="0" dirty="0">
              <a:ln>
                <a:noFill/>
              </a:ln>
              <a:solidFill>
                <a:srgbClr val="000000"/>
              </a:solidFill>
              <a:effectLst/>
              <a:uLnTx/>
              <a:uFillTx/>
              <a:latin typeface="Arial Narrow" panose="020B0606020202030204" pitchFamily="34" charset="0"/>
              <a:ea typeface="ＭＳ Ｐゴシック"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sp>
        <p:nvSpPr>
          <p:cNvPr id="13" name="TextBox 12">
            <a:extLst>
              <a:ext uri="{FF2B5EF4-FFF2-40B4-BE49-F238E27FC236}">
                <a16:creationId xmlns:a16="http://schemas.microsoft.com/office/drawing/2014/main" id="{11D29624-F98D-4F41-821F-E887CE3F9DF9}"/>
              </a:ext>
            </a:extLst>
          </p:cNvPr>
          <p:cNvSpPr txBox="1"/>
          <p:nvPr/>
        </p:nvSpPr>
        <p:spPr>
          <a:xfrm>
            <a:off x="93078" y="6497773"/>
            <a:ext cx="25088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Lato"/>
              </a:rPr>
              <a:t>Yao et al. J Am Heart Assoc. 2016;5:e003725</a:t>
            </a:r>
          </a:p>
        </p:txBody>
      </p:sp>
      <p:cxnSp>
        <p:nvCxnSpPr>
          <p:cNvPr id="9" name="Straight Connector 8">
            <a:extLst>
              <a:ext uri="{FF2B5EF4-FFF2-40B4-BE49-F238E27FC236}">
                <a16:creationId xmlns:a16="http://schemas.microsoft.com/office/drawing/2014/main" id="{BDE11D5E-205B-4843-B530-B6E239D1A079}"/>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75B4399C-BC8E-4D0E-9231-90A636063F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487324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C.C-2020-first-page.jpg">
            <a:extLst>
              <a:ext uri="{FF2B5EF4-FFF2-40B4-BE49-F238E27FC236}">
                <a16:creationId xmlns:a16="http://schemas.microsoft.com/office/drawing/2014/main" id="{E1AD7CEF-342A-49C3-9769-24658D9D4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50138"/>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Apixaban vs. Warfarin</a:t>
            </a:r>
          </a:p>
        </p:txBody>
      </p:sp>
      <p:graphicFrame>
        <p:nvGraphicFramePr>
          <p:cNvPr id="18" name="Table 17">
            <a:extLst>
              <a:ext uri="{FF2B5EF4-FFF2-40B4-BE49-F238E27FC236}">
                <a16:creationId xmlns:a16="http://schemas.microsoft.com/office/drawing/2014/main" id="{B20D4200-EA80-48B0-AD0E-F9A6CD2C7FFF}"/>
              </a:ext>
            </a:extLst>
          </p:cNvPr>
          <p:cNvGraphicFramePr>
            <a:graphicFrameLocks noGrp="1"/>
          </p:cNvGraphicFramePr>
          <p:nvPr>
            <p:extLst>
              <p:ext uri="{D42A27DB-BD31-4B8C-83A1-F6EECF244321}">
                <p14:modId xmlns:p14="http://schemas.microsoft.com/office/powerpoint/2010/main" val="1544076197"/>
              </p:ext>
            </p:extLst>
          </p:nvPr>
        </p:nvGraphicFramePr>
        <p:xfrm>
          <a:off x="581891" y="1669673"/>
          <a:ext cx="8146473" cy="3989278"/>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267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ARISTOLE</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Apixaban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5399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b="0" dirty="0">
                        <a:solidFill>
                          <a:schemeClr val="tx1"/>
                        </a:solidFill>
                        <a:effectLst/>
                        <a:latin typeface="+mn-lt"/>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16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0.79* (0.66, 0.95)</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64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0.69*** (0.60, 0.80)</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0.42*** (0.30, 0.58)</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TextBox 19">
            <a:extLst>
              <a:ext uri="{FF2B5EF4-FFF2-40B4-BE49-F238E27FC236}">
                <a16:creationId xmlns:a16="http://schemas.microsoft.com/office/drawing/2014/main" id="{B21A9A40-E1E6-4B1C-BF22-61760C8C21E0}"/>
              </a:ext>
            </a:extLst>
          </p:cNvPr>
          <p:cNvSpPr txBox="1"/>
          <p:nvPr/>
        </p:nvSpPr>
        <p:spPr>
          <a:xfrm>
            <a:off x="755701" y="5800025"/>
            <a:ext cx="76352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p:txBody>
      </p:sp>
      <p:sp>
        <p:nvSpPr>
          <p:cNvPr id="24" name="TextBox 23">
            <a:extLst>
              <a:ext uri="{FF2B5EF4-FFF2-40B4-BE49-F238E27FC236}">
                <a16:creationId xmlns:a16="http://schemas.microsoft.com/office/drawing/2014/main" id="{B7ECA8D5-5EA7-4C7F-8ED5-18347844A5CF}"/>
              </a:ext>
            </a:extLst>
          </p:cNvPr>
          <p:cNvSpPr txBox="1"/>
          <p:nvPr/>
        </p:nvSpPr>
        <p:spPr>
          <a:xfrm>
            <a:off x="3886236" y="1912994"/>
            <a:ext cx="1940275" cy="3917996"/>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0.67* (0.46, 0.98)</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0.45*** (0.34, 0.59)</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0.24*** (0.12, 0.50)</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TextBox 24">
            <a:extLst>
              <a:ext uri="{FF2B5EF4-FFF2-40B4-BE49-F238E27FC236}">
                <a16:creationId xmlns:a16="http://schemas.microsoft.com/office/drawing/2014/main" id="{952EC9F7-0F7C-4309-A332-B6260AE7A5AA}"/>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cxnSp>
        <p:nvCxnSpPr>
          <p:cNvPr id="15" name="Straight Connector 14">
            <a:extLst>
              <a:ext uri="{FF2B5EF4-FFF2-40B4-BE49-F238E27FC236}">
                <a16:creationId xmlns:a16="http://schemas.microsoft.com/office/drawing/2014/main" id="{A74DC53F-04DD-446D-8DC7-5466B87B0C3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69BE3E24-2F67-4D5C-B6FA-991313C04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4483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C.C-2020-first-page.jpg">
            <a:extLst>
              <a:ext uri="{FF2B5EF4-FFF2-40B4-BE49-F238E27FC236}">
                <a16:creationId xmlns:a16="http://schemas.microsoft.com/office/drawing/2014/main" id="{32D0BC0E-5915-4B62-84F1-322084E1F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76620"/>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Dabigatran vs. Warfarin</a:t>
            </a:r>
          </a:p>
        </p:txBody>
      </p:sp>
      <p:graphicFrame>
        <p:nvGraphicFramePr>
          <p:cNvPr id="21" name="Table 20">
            <a:extLst>
              <a:ext uri="{FF2B5EF4-FFF2-40B4-BE49-F238E27FC236}">
                <a16:creationId xmlns:a16="http://schemas.microsoft.com/office/drawing/2014/main" id="{032930E3-E733-48CE-9972-C907237DBC69}"/>
              </a:ext>
            </a:extLst>
          </p:cNvPr>
          <p:cNvGraphicFramePr>
            <a:graphicFrameLocks noGrp="1"/>
          </p:cNvGraphicFramePr>
          <p:nvPr>
            <p:extLst>
              <p:ext uri="{D42A27DB-BD31-4B8C-83A1-F6EECF244321}">
                <p14:modId xmlns:p14="http://schemas.microsoft.com/office/powerpoint/2010/main" val="3192572541"/>
              </p:ext>
            </p:extLst>
          </p:nvPr>
        </p:nvGraphicFramePr>
        <p:xfrm>
          <a:off x="581891" y="1538054"/>
          <a:ext cx="8146473" cy="4004394"/>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819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RE-LY</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Dabigatran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9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18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400" b="1"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800" b="1" dirty="0">
                          <a:effectLst/>
                          <a:latin typeface="Arial Narrow" panose="020B0606020202030204" pitchFamily="34" charset="0"/>
                        </a:rPr>
                        <a:t>HR (95% CI)</a:t>
                      </a:r>
                      <a:endParaRPr lang="en-US" sz="24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68961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0.66*** (0.53, 0.82)</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24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0.93 (0.81, 1.07)</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7932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0.40*** (0.27, 0.60)</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E1880DD2-0D12-4969-B5B2-D4333EED3431}"/>
              </a:ext>
            </a:extLst>
          </p:cNvPr>
          <p:cNvSpPr txBox="1"/>
          <p:nvPr/>
        </p:nvSpPr>
        <p:spPr>
          <a:xfrm>
            <a:off x="658368" y="5542448"/>
            <a:ext cx="763526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†RE-LY results are from 150 mg; RE-LY used intent-to-treat analysis for safety outcomes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856574BA-C858-4E94-8CB4-73FCFC76BE93}"/>
              </a:ext>
            </a:extLst>
          </p:cNvPr>
          <p:cNvSpPr txBox="1"/>
          <p:nvPr/>
        </p:nvSpPr>
        <p:spPr>
          <a:xfrm>
            <a:off x="4091855" y="1814953"/>
            <a:ext cx="2062103" cy="3953390"/>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Dabigatran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0.98 (0.76, 1.26)</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0.79** (0.64, 0.94)</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0.36*** (0.23, 0.56)</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TextBox 24">
            <a:extLst>
              <a:ext uri="{FF2B5EF4-FFF2-40B4-BE49-F238E27FC236}">
                <a16:creationId xmlns:a16="http://schemas.microsoft.com/office/drawing/2014/main" id="{9127FB3A-A7D3-49F6-8B04-1BC90FF234E4}"/>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cxnSp>
        <p:nvCxnSpPr>
          <p:cNvPr id="14" name="Straight Connector 13">
            <a:extLst>
              <a:ext uri="{FF2B5EF4-FFF2-40B4-BE49-F238E27FC236}">
                <a16:creationId xmlns:a16="http://schemas.microsoft.com/office/drawing/2014/main" id="{608660DB-9665-4A9F-B954-239DD6BC3647}"/>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5" name="Picture 14" descr="A close up of a sign&#10;&#10;Description automatically generated">
            <a:extLst>
              <a:ext uri="{FF2B5EF4-FFF2-40B4-BE49-F238E27FC236}">
                <a16:creationId xmlns:a16="http://schemas.microsoft.com/office/drawing/2014/main" id="{96D33BED-EC16-4919-A1A2-A946DC883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613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6C7D9B74-A2A8-463D-8081-96248485B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864"/>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Rivaroxaban vs. Warfarin</a:t>
            </a:r>
          </a:p>
        </p:txBody>
      </p:sp>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graphicFrame>
        <p:nvGraphicFramePr>
          <p:cNvPr id="21" name="Table 20">
            <a:extLst>
              <a:ext uri="{FF2B5EF4-FFF2-40B4-BE49-F238E27FC236}">
                <a16:creationId xmlns:a16="http://schemas.microsoft.com/office/drawing/2014/main" id="{F1A8616D-AED7-4834-8D59-34F9C063686A}"/>
              </a:ext>
            </a:extLst>
          </p:cNvPr>
          <p:cNvGraphicFramePr>
            <a:graphicFrameLocks noGrp="1"/>
          </p:cNvGraphicFramePr>
          <p:nvPr>
            <p:extLst>
              <p:ext uri="{D42A27DB-BD31-4B8C-83A1-F6EECF244321}">
                <p14:modId xmlns:p14="http://schemas.microsoft.com/office/powerpoint/2010/main" val="421599136"/>
              </p:ext>
            </p:extLst>
          </p:nvPr>
        </p:nvGraphicFramePr>
        <p:xfrm>
          <a:off x="498763" y="1489078"/>
          <a:ext cx="8146473" cy="4004392"/>
        </p:xfrm>
        <a:graphic>
          <a:graphicData uri="http://schemas.openxmlformats.org/drawingml/2006/table">
            <a:tbl>
              <a:tblPr firstRow="1" firstCol="1" bandRow="1"/>
              <a:tblGrid>
                <a:gridCol w="2977468">
                  <a:extLst>
                    <a:ext uri="{9D8B030D-6E8A-4147-A177-3AD203B41FA5}">
                      <a16:colId xmlns:a16="http://schemas.microsoft.com/office/drawing/2014/main" val="20000"/>
                    </a:ext>
                  </a:extLst>
                </a:gridCol>
                <a:gridCol w="2592059">
                  <a:extLst>
                    <a:ext uri="{9D8B030D-6E8A-4147-A177-3AD203B41FA5}">
                      <a16:colId xmlns:a16="http://schemas.microsoft.com/office/drawing/2014/main" val="20001"/>
                    </a:ext>
                  </a:extLst>
                </a:gridCol>
                <a:gridCol w="2576946">
                  <a:extLst>
                    <a:ext uri="{9D8B030D-6E8A-4147-A177-3AD203B41FA5}">
                      <a16:colId xmlns:a16="http://schemas.microsoft.com/office/drawing/2014/main" val="20002"/>
                    </a:ext>
                  </a:extLst>
                </a:gridCol>
              </a:tblGrid>
              <a:tr h="119694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ROCKET-AF</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err="1">
                          <a:effectLst/>
                          <a:latin typeface="Arial Narrow" panose="020B0606020202030204" pitchFamily="34" charset="0"/>
                        </a:rPr>
                        <a:t>Rivaroxaban</a:t>
                      </a:r>
                      <a:r>
                        <a:rPr lang="en-US" sz="1600" dirty="0">
                          <a:effectLst/>
                          <a:latin typeface="Arial Narrow" panose="020B0606020202030204" pitchFamily="34" charset="0"/>
                        </a:rPr>
                        <a:t>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16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20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70906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0.88 (0.75, 1.03)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750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1.04 (0.90, 1.20)</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89197">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a:t>
                      </a:r>
                      <a:r>
                        <a:rPr lang="en-US" sz="2000" b="0" dirty="0">
                          <a:effectLst/>
                          <a:latin typeface="Arial Narrow" panose="020B0606020202030204" pitchFamily="34" charset="0"/>
                        </a:rPr>
                        <a:t> </a:t>
                      </a:r>
                      <a:endParaRPr lang="en-US" sz="2800" b="0" dirty="0">
                        <a:solidFill>
                          <a:schemeClr val="tx1"/>
                        </a:solidFill>
                        <a:effectLst/>
                        <a:latin typeface="Arial Narrow" panose="020B0606020202030204" pitchFamily="34" charset="0"/>
                        <a:ea typeface="+mn-ea"/>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0.67* (0.47, 0.93)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78A885E0-EE3E-4B6D-BE0A-DD0F36515FDE}"/>
              </a:ext>
            </a:extLst>
          </p:cNvPr>
          <p:cNvSpPr txBox="1"/>
          <p:nvPr/>
        </p:nvSpPr>
        <p:spPr>
          <a:xfrm>
            <a:off x="3900030" y="1761549"/>
            <a:ext cx="2191947" cy="3807196"/>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Rivaroxaban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0.93 (0.72, 1.19)</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1.04 (0.90, 1.20)</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0.51*** (0.35, 0.75)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F1FE63DD-05AD-496B-A20C-F7592D642BBA}"/>
              </a:ext>
            </a:extLst>
          </p:cNvPr>
          <p:cNvSpPr txBox="1"/>
          <p:nvPr/>
        </p:nvSpPr>
        <p:spPr>
          <a:xfrm>
            <a:off x="543575" y="5621868"/>
            <a:ext cx="76352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p:txBody>
      </p:sp>
      <p:cxnSp>
        <p:nvCxnSpPr>
          <p:cNvPr id="11" name="Straight Connector 10">
            <a:extLst>
              <a:ext uri="{FF2B5EF4-FFF2-40B4-BE49-F238E27FC236}">
                <a16:creationId xmlns:a16="http://schemas.microsoft.com/office/drawing/2014/main" id="{97D5E4CA-CD3E-4EC4-92E7-0684943FECF6}"/>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4" name="Picture 13" descr="A close up of a sign&#10;&#10;Description automatically generated">
            <a:extLst>
              <a:ext uri="{FF2B5EF4-FFF2-40B4-BE49-F238E27FC236}">
                <a16:creationId xmlns:a16="http://schemas.microsoft.com/office/drawing/2014/main" id="{F124A9E6-B3E4-4B1D-A5A8-8A77C037B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450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50124" y="3433731"/>
            <a:ext cx="8993876" cy="1200329"/>
          </a:xfrm>
          <a:prstGeom prst="rect">
            <a:avLst/>
          </a:prstGeom>
        </p:spPr>
        <p:txBody>
          <a:bodyPr wrap="square">
            <a:spAutoFit/>
          </a:bodyPr>
          <a:lstStyle/>
          <a:p>
            <a:pPr lvl="0" algn="ctr">
              <a:defRPr/>
            </a:pPr>
            <a:r>
              <a:rPr lang="en-US" sz="3600" b="1" dirty="0">
                <a:solidFill>
                  <a:prstClr val="black">
                    <a:lumMod val="75000"/>
                    <a:lumOff val="25000"/>
                  </a:prstClr>
                </a:solidFill>
                <a:latin typeface="Arial Narrow" panose="020B0606020202030204" pitchFamily="34" charset="0"/>
                <a:cs typeface="Candara"/>
              </a:rPr>
              <a:t>What are the other implications of a Once-Daily versus Twice-Daily DOAC?</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7737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55947" y="30467"/>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Dosing Considerations and Implications of a Single Missed Dose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Rectangle 8">
            <a:extLst>
              <a:ext uri="{FF2B5EF4-FFF2-40B4-BE49-F238E27FC236}">
                <a16:creationId xmlns:a16="http://schemas.microsoft.com/office/drawing/2014/main" id="{FEE0E86D-C802-4ED6-BF0F-B4BBF053D97D}"/>
              </a:ext>
            </a:extLst>
          </p:cNvPr>
          <p:cNvSpPr/>
          <p:nvPr/>
        </p:nvSpPr>
        <p:spPr>
          <a:xfrm>
            <a:off x="4552961" y="2397184"/>
            <a:ext cx="4652401" cy="3785652"/>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rPr>
              <a:t>Comparative effects of prescribing the same total daily dose, given either once-daily (QD) or as half-strength twice-daily (BID) doses, for the same drug, or 2 drugs with identical pharmacokinetic parameters:</a:t>
            </a:r>
          </a:p>
          <a:p>
            <a:pPr marR="0" lvl="0" algn="l" defTabSz="914400" rtl="0" eaLnBrk="1" fontAlgn="auto" latinLnBrk="0" hangingPunct="1">
              <a:lnSpc>
                <a:spcPct val="100000"/>
              </a:lnSpc>
              <a:spcBef>
                <a:spcPts val="0"/>
              </a:spcBef>
              <a:spcAft>
                <a:spcPts val="0"/>
              </a:spcAft>
              <a:buClr>
                <a:srgbClr val="00B0F0"/>
              </a:buClr>
              <a:buSzTx/>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R="0" lvl="0" algn="l" defTabSz="914400" rtl="0" eaLnBrk="1" fontAlgn="auto" latinLnBrk="0" hangingPunct="1">
              <a:lnSpc>
                <a:spcPct val="100000"/>
              </a:lnSpc>
              <a:spcBef>
                <a:spcPts val="0"/>
              </a:spcBef>
              <a:spcAft>
                <a:spcPts val="0"/>
              </a:spcAft>
              <a:buClr>
                <a:srgbClr val="00B0F0"/>
              </a:buClr>
              <a:buSzTx/>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indent="-285750" defTabSz="914400">
              <a:buClr>
                <a:srgbClr val="22E7B6"/>
              </a:buClr>
              <a:buFont typeface="Wingdings" panose="05000000000000000000" pitchFamily="2" charset="2"/>
              <a:buChar char="§"/>
              <a:defRPr/>
            </a:pPr>
            <a:r>
              <a:rPr lang="en-US" sz="1600" b="1" dirty="0">
                <a:solidFill>
                  <a:srgbClr val="575756"/>
                </a:solidFill>
                <a:latin typeface="Arial Narrow" panose="020B0606020202030204" pitchFamily="34" charset="0"/>
              </a:rPr>
              <a:t>Twice-daily dosing regimen is less prone to high peaks or low troughs in anticoagulant concentrations and associated actions. </a:t>
            </a:r>
          </a:p>
          <a:p>
            <a:pPr marL="285750" marR="0" lvl="0" indent="-2857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marR="0" lvl="0" indent="-285750" defTabSz="914400" fontAlgn="auto">
              <a:lnSpc>
                <a:spcPct val="100000"/>
              </a:lnSpc>
              <a:spcBef>
                <a:spcPts val="0"/>
              </a:spcBef>
              <a:spcAft>
                <a:spcPts val="0"/>
              </a:spcAft>
              <a:buClr>
                <a:srgbClr val="22E7B6"/>
              </a:buClr>
              <a:buSzTx/>
              <a:buFont typeface="Wingdings" panose="05000000000000000000" pitchFamily="2" charset="2"/>
              <a:buChar char="§"/>
              <a:tabLst/>
              <a:defRPr/>
            </a:pPr>
            <a:r>
              <a:rPr lang="en-US" sz="1600" b="1" dirty="0">
                <a:solidFill>
                  <a:srgbClr val="575756"/>
                </a:solidFill>
                <a:latin typeface="Arial Narrow" panose="020B0606020202030204" pitchFamily="34" charset="0"/>
              </a:rPr>
              <a:t>Disproportionately greater impact on drug action of skipping a once-daily than a twice-daily dose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15CDE367-712E-4B5F-BEBC-55BA302153B4}"/>
              </a:ext>
            </a:extLst>
          </p:cNvPr>
          <p:cNvSpPr txBox="1"/>
          <p:nvPr/>
        </p:nvSpPr>
        <p:spPr>
          <a:xfrm>
            <a:off x="82550" y="1258759"/>
            <a:ext cx="90550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Dosing also has implications on the impact of a single missed dose.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One missed dose of QD drug</a:t>
            </a:r>
            <a:r>
              <a:rPr kumimoji="0" lang="en-US" sz="2400" b="1" i="0" u="none" strike="noStrike" kern="1200" cap="none" spc="0" normalizeH="0" baseline="0" noProof="0" dirty="0">
                <a:ln>
                  <a:noFill/>
                </a:ln>
                <a:solidFill>
                  <a:srgbClr val="FF0000"/>
                </a:solidFill>
                <a:effectLst/>
                <a:uLnTx/>
                <a:uFillTx/>
                <a:latin typeface="Arial Narrow" panose="020B0606020202030204" pitchFamily="34" charset="0"/>
                <a:ea typeface="+mn-ea"/>
                <a:cs typeface="+mn-cs"/>
              </a:rPr>
              <a:t> </a:t>
            </a:r>
            <a:r>
              <a:rPr kumimoji="0" lang="en-US" sz="2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mn-cs"/>
              </a:rPr>
              <a:t>≠</a:t>
            </a:r>
            <a:r>
              <a:rPr kumimoji="0" lang="en-US"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mn-cs"/>
              </a:rPr>
              <a:t> </a:t>
            </a: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One missed dose of BID drug </a:t>
            </a:r>
            <a:endParaRPr kumimoji="0" lang="en-CA"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endParaRPr>
          </a:p>
        </p:txBody>
      </p:sp>
      <p:pic>
        <p:nvPicPr>
          <p:cNvPr id="3" name="Picture 2" descr="A close up of a logo&#10;&#10;Description automatically generated">
            <a:extLst>
              <a:ext uri="{FF2B5EF4-FFF2-40B4-BE49-F238E27FC236}">
                <a16:creationId xmlns:a16="http://schemas.microsoft.com/office/drawing/2014/main" id="{3BC3A739-7DBB-4C00-B2F4-7997453EBFC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173" y="1874312"/>
            <a:ext cx="4170636" cy="4860000"/>
          </a:xfrm>
          <a:prstGeom prst="rect">
            <a:avLst/>
          </a:prstGeom>
        </p:spPr>
      </p:pic>
      <p:grpSp>
        <p:nvGrpSpPr>
          <p:cNvPr id="13" name="Group 12">
            <a:extLst>
              <a:ext uri="{FF2B5EF4-FFF2-40B4-BE49-F238E27FC236}">
                <a16:creationId xmlns:a16="http://schemas.microsoft.com/office/drawing/2014/main" id="{7AEC30C3-CD52-476A-BD70-47952A668D1A}"/>
              </a:ext>
            </a:extLst>
          </p:cNvPr>
          <p:cNvGrpSpPr/>
          <p:nvPr/>
        </p:nvGrpSpPr>
        <p:grpSpPr>
          <a:xfrm>
            <a:off x="247151" y="239529"/>
            <a:ext cx="6565702" cy="6015788"/>
            <a:chOff x="1196109" y="32327"/>
            <a:chExt cx="6858000" cy="6858000"/>
          </a:xfrm>
        </p:grpSpPr>
        <p:pic>
          <p:nvPicPr>
            <p:cNvPr id="14" name="Picture 13">
              <a:extLst>
                <a:ext uri="{FF2B5EF4-FFF2-40B4-BE49-F238E27FC236}">
                  <a16:creationId xmlns:a16="http://schemas.microsoft.com/office/drawing/2014/main" id="{AEEBBDD8-C7B6-431D-A4AB-04593FC02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16" name="TextBox 15">
              <a:extLst>
                <a:ext uri="{FF2B5EF4-FFF2-40B4-BE49-F238E27FC236}">
                  <a16:creationId xmlns:a16="http://schemas.microsoft.com/office/drawing/2014/main" id="{4C0153F8-42C4-4A5E-8491-FFAC51BCAA98}"/>
                </a:ext>
              </a:extLst>
            </p:cNvPr>
            <p:cNvSpPr txBox="1"/>
            <p:nvPr/>
          </p:nvSpPr>
          <p:spPr>
            <a:xfrm rot="21121336">
              <a:off x="2415309" y="971353"/>
              <a:ext cx="4419601" cy="484194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0" normalizeH="0" baseline="0" noProof="0" dirty="0">
                  <a:ln>
                    <a:noFill/>
                  </a:ln>
                  <a:solidFill>
                    <a:srgbClr val="0D755A"/>
                  </a:solidFill>
                  <a:effectLst/>
                  <a:uLnTx/>
                  <a:uFillTx/>
                  <a:latin typeface="Segoe Print" pitchFamily="2" charset="0"/>
                  <a:ea typeface="+mn-ea"/>
                  <a:cs typeface="+mn-cs"/>
                </a:rPr>
                <a:t>1 missed QD dose equals 3 missed BID doses</a:t>
              </a:r>
            </a:p>
          </p:txBody>
        </p:sp>
      </p:grpSp>
      <p:pic>
        <p:nvPicPr>
          <p:cNvPr id="5" name="Picture 4" descr="A picture containing indoor, toothbrush, sitting, remote&#10;&#10;Description automatically generated">
            <a:extLst>
              <a:ext uri="{FF2B5EF4-FFF2-40B4-BE49-F238E27FC236}">
                <a16:creationId xmlns:a16="http://schemas.microsoft.com/office/drawing/2014/main" id="{D934BA42-DD22-49F8-A559-B014E5DC1B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523" y="2028200"/>
            <a:ext cx="4552961" cy="3068696"/>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Vrijens</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Heidbuchel</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H.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Europace</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2015 Apr;17(4):514-23.</a:t>
            </a:r>
          </a:p>
        </p:txBody>
      </p:sp>
    </p:spTree>
    <p:extLst>
      <p:ext uri="{BB962C8B-B14F-4D97-AF65-F5344CB8AC3E}">
        <p14:creationId xmlns:p14="http://schemas.microsoft.com/office/powerpoint/2010/main" val="284185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Mitigating Potential Bias</a:t>
            </a:r>
          </a:p>
        </p:txBody>
      </p:sp>
      <p:sp>
        <p:nvSpPr>
          <p:cNvPr id="8" name="Content Placeholder 2">
            <a:extLst>
              <a:ext uri="{FF2B5EF4-FFF2-40B4-BE49-F238E27FC236}">
                <a16:creationId xmlns:a16="http://schemas.microsoft.com/office/drawing/2014/main" id="{3A678B43-0497-4E0E-9288-604593D7715E}"/>
              </a:ext>
            </a:extLst>
          </p:cNvPr>
          <p:cNvSpPr txBox="1">
            <a:spLocks/>
          </p:cNvSpPr>
          <p:nvPr/>
        </p:nvSpPr>
        <p:spPr>
          <a:xfrm>
            <a:off x="97812" y="1286540"/>
            <a:ext cx="8991600" cy="5571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The Canadian Heart Research Centre (CHRC) assesses conflict of interest with its instructors, planners, managers and other individuals who are in a position to control the content of CME activities. All relevant conflicts of interest that are identified are thoroughly vetted by the CHRC for fair balance, scientific objectivity of studies utilized in this program, and patient care recommendations. The CHRC is committed to providing its learners with high quality CME activities and related materials that promote improvements or quality in healthcare and not a specific proprietary business interest of a commercial interest.</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 and is nationally accredited by the College of Family Physicians of Canada.</a:t>
            </a: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1" i="0" u="none" strike="noStrike" kern="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rPr>
              <a:t>[Presenter] </a:t>
            </a: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has provided his disclosure information at the start of this presentation.</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pic>
        <p:nvPicPr>
          <p:cNvPr id="9" name="Picture 8" descr="A close up of a sign&#10;&#10;Description automatically generated">
            <a:extLst>
              <a:ext uri="{FF2B5EF4-FFF2-40B4-BE49-F238E27FC236}">
                <a16:creationId xmlns:a16="http://schemas.microsoft.com/office/drawing/2014/main" id="{AE603AAC-4E98-445F-BFB0-304C74513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1168780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296174" y="3441700"/>
            <a:ext cx="8847826" cy="1200329"/>
          </a:xfrm>
          <a:prstGeom prst="rect">
            <a:avLst/>
          </a:prstGeom>
        </p:spPr>
        <p:txBody>
          <a:bodyPr wrap="square">
            <a:spAutoFit/>
          </a:bodyPr>
          <a:lstStyle/>
          <a:p>
            <a:pPr lvl="0" algn="ctr">
              <a:defRPr/>
            </a:pPr>
            <a:r>
              <a:rPr lang="en-US" sz="3600" b="1" dirty="0">
                <a:solidFill>
                  <a:prstClr val="black">
                    <a:lumMod val="75000"/>
                    <a:lumOff val="25000"/>
                  </a:prstClr>
                </a:solidFill>
                <a:latin typeface="Arial Narrow" panose="020B0606020202030204" pitchFamily="34" charset="0"/>
                <a:cs typeface="Candara"/>
              </a:rPr>
              <a:t>What does persistence and adherence with DOACs look like?</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9736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444360"/>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27439" y="-8168"/>
            <a:ext cx="6802722"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Oral Anticoagulation Prescription Trends, Profile Use and Determinants of Adherence in Patients with AF </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Perreault S et al. Pharmacotherapy 2020;40(1):40–54</a:t>
            </a:r>
          </a:p>
        </p:txBody>
      </p:sp>
      <p:sp>
        <p:nvSpPr>
          <p:cNvPr id="20" name="TextBox 19">
            <a:extLst>
              <a:ext uri="{FF2B5EF4-FFF2-40B4-BE49-F238E27FC236}">
                <a16:creationId xmlns:a16="http://schemas.microsoft.com/office/drawing/2014/main" id="{C3B59951-852E-4358-A4BF-6D63EC27B5FA}"/>
              </a:ext>
            </a:extLst>
          </p:cNvPr>
          <p:cNvSpPr txBox="1"/>
          <p:nvPr/>
        </p:nvSpPr>
        <p:spPr>
          <a:xfrm>
            <a:off x="5480983" y="1722147"/>
            <a:ext cx="3663017" cy="467820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N=33311 new OAC </a:t>
            </a: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users</a:t>
            </a:r>
            <a:endPar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Warfarin</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use ↓ 77.9% -&gt; 12.7%</a:t>
            </a: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DOAC use  ↑ 22.1 -&gt; 87.3%</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60,1% Api, 23.4% Riva</a:t>
            </a:r>
          </a:p>
          <a:p>
            <a:pPr marL="800100" marR="0" lvl="1" indent="-342900" algn="l" defTabSz="4572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endParaRPr kumimoji="0" lang="fr-CA" sz="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Persistence</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1 </a:t>
            </a: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year</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Range 53% W - 77% hi dose Api</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Adherence</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 80% PDC) : 75%</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Best in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older</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hi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risk</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females</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and</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With</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Hx</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of CVD</a:t>
            </a:r>
          </a:p>
          <a:p>
            <a:pPr marL="800100" marR="0" lvl="1" indent="-342900" algn="l" defTabSz="4572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endParaRPr kumimoji="0" lang="fr-CA" sz="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D755A"/>
              </a:buClr>
              <a:buSzTx/>
              <a:buFont typeface="Wingdings" panose="05000000000000000000" pitchFamily="2" charset="2"/>
              <a:buChar char="§"/>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Adherence to OACs remains a significant challenge in patients with AF</a:t>
            </a:r>
            <a:endPar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fr-CA"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descr="A close up of a map&#10;&#10;Description automatically generated">
            <a:extLst>
              <a:ext uri="{FF2B5EF4-FFF2-40B4-BE49-F238E27FC236}">
                <a16:creationId xmlns:a16="http://schemas.microsoft.com/office/drawing/2014/main" id="{82EDBF96-F07A-4028-8F3D-C66645A08D0B}"/>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801334"/>
            <a:ext cx="5751663" cy="4024037"/>
          </a:xfrm>
          <a:prstGeom prst="rect">
            <a:avLst/>
          </a:prstGeom>
        </p:spPr>
      </p:pic>
      <p:sp>
        <p:nvSpPr>
          <p:cNvPr id="2" name="ZoneTexte 1"/>
          <p:cNvSpPr txBox="1"/>
          <p:nvPr/>
        </p:nvSpPr>
        <p:spPr>
          <a:xfrm>
            <a:off x="310896" y="6031692"/>
            <a:ext cx="455371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RAMQ </a:t>
            </a:r>
            <a:r>
              <a:rPr kumimoji="0" lang="fr-CA" sz="1600" b="1"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database</a:t>
            </a: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CA" sz="1600" b="1"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from</a:t>
            </a: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2011-2017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763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29210"/>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27439" y="-8168"/>
            <a:ext cx="6841126" cy="1200329"/>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Mayo Clinic Real World Data Analysis of Non-Adherence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Perreault S et al. Pharmacotherapy 2020;40(1):40–54</a:t>
            </a:r>
          </a:p>
        </p:txBody>
      </p:sp>
      <p:sp>
        <p:nvSpPr>
          <p:cNvPr id="10" name="TextBox 9">
            <a:extLst>
              <a:ext uri="{FF2B5EF4-FFF2-40B4-BE49-F238E27FC236}">
                <a16:creationId xmlns:a16="http://schemas.microsoft.com/office/drawing/2014/main" id="{B499F182-5100-4E34-B286-1FBB0C711854}"/>
              </a:ext>
            </a:extLst>
          </p:cNvPr>
          <p:cNvSpPr txBox="1"/>
          <p:nvPr/>
        </p:nvSpPr>
        <p:spPr>
          <a:xfrm>
            <a:off x="597806" y="1482007"/>
            <a:ext cx="8093921" cy="1375175"/>
          </a:xfrm>
          <a:prstGeom prst="rect">
            <a:avLst/>
          </a:prstGeom>
          <a:noFill/>
        </p:spPr>
        <p:txBody>
          <a:bodyPr wrap="square" lIns="0" tIns="0" rIns="0" bIns="0" rtlCol="0">
            <a:noAutofit/>
          </a:bodyPr>
          <a:lstStyle/>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Mean age 73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(IQR 64-80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56% male</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89.6% had CHA</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DS</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-VASc ≥2, 47.8% had HAS-BLED ≥3</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Compliance defined as ≥80% of days covered by OAC</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Adjusted for potential confounders</a:t>
            </a:r>
          </a:p>
          <a:p>
            <a:pPr marL="285750" indent="-285750" defTabSz="685800">
              <a:lnSpc>
                <a:spcPct val="150000"/>
              </a:lnSpc>
              <a:buClr>
                <a:srgbClr val="00B0F0"/>
              </a:buClr>
              <a:buFont typeface="Wingdings" panose="05000000000000000000" pitchFamily="2" charset="2"/>
              <a:buChar char="§"/>
            </a:pPr>
            <a:endParaRPr lang="en-US" b="1" dirty="0">
              <a:solidFill>
                <a:prstClr val="black"/>
              </a:solidFill>
              <a:latin typeface="Arial Narrow" panose="020B0606020202030204" pitchFamily="34" charset="0"/>
              <a:cs typeface="Arial"/>
            </a:endParaRPr>
          </a:p>
        </p:txBody>
      </p:sp>
      <p:sp>
        <p:nvSpPr>
          <p:cNvPr id="14" name="TextBox 6">
            <a:extLst>
              <a:ext uri="{FF2B5EF4-FFF2-40B4-BE49-F238E27FC236}">
                <a16:creationId xmlns:a16="http://schemas.microsoft.com/office/drawing/2014/main" id="{0D68E52E-6F46-4650-A52C-57D4AAAF3926}"/>
              </a:ext>
            </a:extLst>
          </p:cNvPr>
          <p:cNvSpPr txBox="1">
            <a:spLocks noChangeArrowheads="1"/>
          </p:cNvSpPr>
          <p:nvPr/>
        </p:nvSpPr>
        <p:spPr bwMode="auto">
          <a:xfrm rot="16200000">
            <a:off x="617369" y="4416879"/>
            <a:ext cx="281169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0000"/>
                </a:solidFill>
                <a:latin typeface="Arial Narrow" panose="020B0606020202030204" pitchFamily="34" charset="0"/>
              </a:rPr>
              <a:t>Compliance  (%)</a:t>
            </a:r>
          </a:p>
        </p:txBody>
      </p:sp>
      <p:graphicFrame>
        <p:nvGraphicFramePr>
          <p:cNvPr id="16" name="Chart 15">
            <a:extLst>
              <a:ext uri="{FF2B5EF4-FFF2-40B4-BE49-F238E27FC236}">
                <a16:creationId xmlns:a16="http://schemas.microsoft.com/office/drawing/2014/main" id="{300B1C9D-5B58-40A4-AD70-E6AE935B26D3}"/>
              </a:ext>
            </a:extLst>
          </p:cNvPr>
          <p:cNvGraphicFramePr/>
          <p:nvPr>
            <p:extLst>
              <p:ext uri="{D42A27DB-BD31-4B8C-83A1-F6EECF244321}">
                <p14:modId xmlns:p14="http://schemas.microsoft.com/office/powerpoint/2010/main" val="2417469449"/>
              </p:ext>
            </p:extLst>
          </p:nvPr>
        </p:nvGraphicFramePr>
        <p:xfrm>
          <a:off x="2201063" y="3195699"/>
          <a:ext cx="4852145" cy="2909487"/>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4080EFBB-9010-424D-88BC-96514779D1B6}"/>
              </a:ext>
            </a:extLst>
          </p:cNvPr>
          <p:cNvSpPr txBox="1"/>
          <p:nvPr/>
        </p:nvSpPr>
        <p:spPr>
          <a:xfrm>
            <a:off x="2753838" y="5909503"/>
            <a:ext cx="1029482" cy="584775"/>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Apixaban</a:t>
            </a:r>
            <a:endParaRPr lang="en-US" sz="1600" b="1" dirty="0">
              <a:solidFill>
                <a:prstClr val="black"/>
              </a:solidFill>
              <a:latin typeface="Arial Narrow" panose="020B0606020202030204" pitchFamily="34" charset="0"/>
              <a:cs typeface="Arial"/>
            </a:endParaRPr>
          </a:p>
        </p:txBody>
      </p:sp>
      <p:sp>
        <p:nvSpPr>
          <p:cNvPr id="21" name="TextBox 20">
            <a:extLst>
              <a:ext uri="{FF2B5EF4-FFF2-40B4-BE49-F238E27FC236}">
                <a16:creationId xmlns:a16="http://schemas.microsoft.com/office/drawing/2014/main" id="{DF337D7F-434A-45E4-8879-458157697999}"/>
              </a:ext>
            </a:extLst>
          </p:cNvPr>
          <p:cNvSpPr txBox="1"/>
          <p:nvPr/>
        </p:nvSpPr>
        <p:spPr>
          <a:xfrm>
            <a:off x="3792284" y="5908172"/>
            <a:ext cx="981738"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Rivaroxaban</a:t>
            </a:r>
            <a:endParaRPr lang="en-US" sz="1600" b="1" dirty="0">
              <a:solidFill>
                <a:prstClr val="black"/>
              </a:solidFill>
              <a:latin typeface="Arial Narrow" panose="020B0606020202030204" pitchFamily="34" charset="0"/>
              <a:cs typeface="Arial"/>
            </a:endParaRPr>
          </a:p>
        </p:txBody>
      </p:sp>
      <p:sp>
        <p:nvSpPr>
          <p:cNvPr id="22" name="TextBox 21">
            <a:extLst>
              <a:ext uri="{FF2B5EF4-FFF2-40B4-BE49-F238E27FC236}">
                <a16:creationId xmlns:a16="http://schemas.microsoft.com/office/drawing/2014/main" id="{47EE03F4-882C-4281-9B97-1BACB8801A64}"/>
              </a:ext>
            </a:extLst>
          </p:cNvPr>
          <p:cNvSpPr txBox="1"/>
          <p:nvPr/>
        </p:nvSpPr>
        <p:spPr>
          <a:xfrm>
            <a:off x="4830730" y="5908172"/>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Dabigatran</a:t>
            </a:r>
            <a:endParaRPr lang="en-US" sz="1600" b="1" dirty="0">
              <a:solidFill>
                <a:prstClr val="black"/>
              </a:solidFill>
              <a:latin typeface="Arial Narrow" panose="020B0606020202030204" pitchFamily="34" charset="0"/>
              <a:cs typeface="Arial"/>
            </a:endParaRPr>
          </a:p>
        </p:txBody>
      </p:sp>
      <p:sp>
        <p:nvSpPr>
          <p:cNvPr id="23" name="TextBox 22">
            <a:extLst>
              <a:ext uri="{FF2B5EF4-FFF2-40B4-BE49-F238E27FC236}">
                <a16:creationId xmlns:a16="http://schemas.microsoft.com/office/drawing/2014/main" id="{317B835C-41D6-45B2-ABE6-4CEA33393B3E}"/>
              </a:ext>
            </a:extLst>
          </p:cNvPr>
          <p:cNvSpPr txBox="1"/>
          <p:nvPr/>
        </p:nvSpPr>
        <p:spPr>
          <a:xfrm>
            <a:off x="5869176" y="5909503"/>
            <a:ext cx="1038446" cy="584776"/>
          </a:xfrm>
          <a:prstGeom prst="rect">
            <a:avLst/>
          </a:prstGeom>
          <a:noFill/>
        </p:spPr>
        <p:txBody>
          <a:bodyPr wrap="square" lIns="0" tIns="0" rIns="0" bIns="0" rtlCol="0">
            <a:noAutofit/>
          </a:bodyPr>
          <a:lstStyle/>
          <a:p>
            <a:pPr algn="ctr" defTabSz="685800"/>
            <a:r>
              <a:rPr lang="en-US" sz="1400" b="1">
                <a:solidFill>
                  <a:prstClr val="black"/>
                </a:solidFill>
                <a:latin typeface="Arial Narrow" panose="020B0606020202030204" pitchFamily="34" charset="0"/>
                <a:cs typeface="Arial"/>
              </a:rPr>
              <a:t>Warfarin</a:t>
            </a:r>
            <a:endParaRPr lang="en-US" sz="1600" b="1" dirty="0">
              <a:solidFill>
                <a:prstClr val="black"/>
              </a:solidFill>
              <a:latin typeface="Arial Narrow" panose="020B0606020202030204" pitchFamily="34" charset="0"/>
              <a:cs typeface="Arial"/>
            </a:endParaRPr>
          </a:p>
        </p:txBody>
      </p:sp>
      <p:sp>
        <p:nvSpPr>
          <p:cNvPr id="24" name="TextBox 7">
            <a:extLst>
              <a:ext uri="{FF2B5EF4-FFF2-40B4-BE49-F238E27FC236}">
                <a16:creationId xmlns:a16="http://schemas.microsoft.com/office/drawing/2014/main" id="{4A7EE18D-27C3-4EEF-B803-FC1C7D56ECAA}"/>
              </a:ext>
            </a:extLst>
          </p:cNvPr>
          <p:cNvSpPr txBox="1">
            <a:spLocks noChangeArrowheads="1"/>
          </p:cNvSpPr>
          <p:nvPr/>
        </p:nvSpPr>
        <p:spPr bwMode="auto">
          <a:xfrm>
            <a:off x="2992166" y="4131526"/>
            <a:ext cx="5549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D755A"/>
                </a:solidFill>
                <a:latin typeface="Arial Narrow" panose="020B0606020202030204" pitchFamily="34" charset="0"/>
              </a:rPr>
              <a:t>52.1</a:t>
            </a:r>
          </a:p>
        </p:txBody>
      </p:sp>
      <p:sp>
        <p:nvSpPr>
          <p:cNvPr id="25" name="TextBox 23">
            <a:extLst>
              <a:ext uri="{FF2B5EF4-FFF2-40B4-BE49-F238E27FC236}">
                <a16:creationId xmlns:a16="http://schemas.microsoft.com/office/drawing/2014/main" id="{BBA5F58A-6F0C-4284-9E3B-ADDD3D4E212C}"/>
              </a:ext>
            </a:extLst>
          </p:cNvPr>
          <p:cNvSpPr txBox="1">
            <a:spLocks noChangeArrowheads="1"/>
          </p:cNvSpPr>
          <p:nvPr/>
        </p:nvSpPr>
        <p:spPr bwMode="auto">
          <a:xfrm>
            <a:off x="4043962" y="4131526"/>
            <a:ext cx="5549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13A985"/>
                </a:solidFill>
                <a:latin typeface="Arial Narrow" panose="020B0606020202030204" pitchFamily="34" charset="0"/>
              </a:rPr>
              <a:t>47.6</a:t>
            </a:r>
          </a:p>
        </p:txBody>
      </p:sp>
      <p:sp>
        <p:nvSpPr>
          <p:cNvPr id="26" name="TextBox 23">
            <a:extLst>
              <a:ext uri="{FF2B5EF4-FFF2-40B4-BE49-F238E27FC236}">
                <a16:creationId xmlns:a16="http://schemas.microsoft.com/office/drawing/2014/main" id="{105A99A2-99A6-4302-B96B-413B5590BF90}"/>
              </a:ext>
            </a:extLst>
          </p:cNvPr>
          <p:cNvSpPr txBox="1">
            <a:spLocks noChangeArrowheads="1"/>
          </p:cNvSpPr>
          <p:nvPr/>
        </p:nvSpPr>
        <p:spPr bwMode="auto">
          <a:xfrm>
            <a:off x="6139296" y="4353776"/>
            <a:ext cx="5549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B6FCEF"/>
                </a:solidFill>
                <a:latin typeface="Arial Narrow" panose="020B0606020202030204" pitchFamily="34" charset="0"/>
              </a:rPr>
              <a:t>38.7</a:t>
            </a:r>
          </a:p>
        </p:txBody>
      </p:sp>
      <p:sp>
        <p:nvSpPr>
          <p:cNvPr id="27" name="TextBox 23">
            <a:extLst>
              <a:ext uri="{FF2B5EF4-FFF2-40B4-BE49-F238E27FC236}">
                <a16:creationId xmlns:a16="http://schemas.microsoft.com/office/drawing/2014/main" id="{1AAE1BBD-F664-4B24-9A8C-10307F48157E}"/>
              </a:ext>
            </a:extLst>
          </p:cNvPr>
          <p:cNvSpPr txBox="1">
            <a:spLocks noChangeArrowheads="1"/>
          </p:cNvSpPr>
          <p:nvPr/>
        </p:nvSpPr>
        <p:spPr bwMode="auto">
          <a:xfrm>
            <a:off x="5119666" y="4182326"/>
            <a:ext cx="5549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22E7B6"/>
                </a:solidFill>
                <a:latin typeface="Arial Narrow" panose="020B0606020202030204" pitchFamily="34" charset="0"/>
              </a:rPr>
              <a:t>45.9</a:t>
            </a:r>
          </a:p>
        </p:txBody>
      </p:sp>
    </p:spTree>
    <p:extLst>
      <p:ext uri="{BB962C8B-B14F-4D97-AF65-F5344CB8AC3E}">
        <p14:creationId xmlns:p14="http://schemas.microsoft.com/office/powerpoint/2010/main" val="1849796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lvl="0">
              <a:defRPr/>
            </a:pPr>
            <a:r>
              <a:rPr lang="en-US" sz="4800" b="1" dirty="0">
                <a:solidFill>
                  <a:prstClr val="black">
                    <a:lumMod val="75000"/>
                    <a:lumOff val="25000"/>
                  </a:prstClr>
                </a:solidFill>
                <a:latin typeface="Arial Narrow" panose="020B0606020202030204" pitchFamily="34" charset="0"/>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16" name="TextBox 15">
            <a:extLst>
              <a:ext uri="{FF2B5EF4-FFF2-40B4-BE49-F238E27FC236}">
                <a16:creationId xmlns:a16="http://schemas.microsoft.com/office/drawing/2014/main" id="{8919E975-F87A-4A18-A48C-51D7EF8F1A1B}"/>
              </a:ext>
            </a:extLst>
          </p:cNvPr>
          <p:cNvSpPr txBox="1"/>
          <p:nvPr/>
        </p:nvSpPr>
        <p:spPr>
          <a:xfrm>
            <a:off x="1333090" y="1461272"/>
            <a:ext cx="7816751" cy="5170646"/>
          </a:xfrm>
          <a:prstGeom prst="rect">
            <a:avLst/>
          </a:prstGeom>
          <a:noFill/>
        </p:spPr>
        <p:txBody>
          <a:bodyPr wrap="square" rtlCol="0">
            <a:spAutoFit/>
          </a:bodyPr>
          <a:lstStyle/>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AF is a common and important cause of stroke and needs to be rigorously ruled out in idiopathic stroke</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Appropriate anticoagulation treatment should be started when indicated in the vast majority of AF patients as per the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DOACs offer several advantages over warfarin, and should generally be used in  preference to warfarin for SPAF as per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Risk of bleeding should be modified where possible but very rarely outweighs the risk of stroke </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Patient characteristics and co-morbidities (age, renal function, </a:t>
            </a:r>
            <a:r>
              <a:rPr lang="en-CA" b="1" dirty="0" err="1">
                <a:latin typeface="Arial Narrow" panose="020B0606020202030204" pitchFamily="34" charset="0"/>
              </a:rPr>
              <a:t>etc</a:t>
            </a:r>
            <a:r>
              <a:rPr lang="en-CA" b="1" dirty="0">
                <a:latin typeface="Arial Narrow" panose="020B0606020202030204" pitchFamily="34" charset="0"/>
              </a:rPr>
              <a:t>) should be considered when selecting and dosing DOACs</a:t>
            </a:r>
          </a:p>
          <a:p>
            <a:pPr marL="285750" indent="-285750" defTabSz="914400">
              <a:buClr>
                <a:srgbClr val="62C3A8"/>
              </a:buClr>
              <a:buFont typeface="Wingdings" panose="05000000000000000000" pitchFamily="2" charset="2"/>
              <a:buChar char="§"/>
              <a:defRPr/>
            </a:pP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Real world evidence provides reassurance of the efficacy and safety of DOACs in SPAF but highlights the challenges of correct dosing and compliance</a:t>
            </a:r>
          </a:p>
          <a:p>
            <a:pPr marR="0" lvl="0" algn="l" defTabSz="914400" rtl="0" eaLnBrk="1" fontAlgn="auto" latinLnBrk="0" hangingPunct="1">
              <a:lnSpc>
                <a:spcPct val="100000"/>
              </a:lnSpc>
              <a:spcBef>
                <a:spcPts val="0"/>
              </a:spcBef>
              <a:spcAft>
                <a:spcPts val="0"/>
              </a:spcAft>
              <a:buClrTx/>
              <a:buSzTx/>
              <a:tabLst/>
              <a:defRPr/>
            </a:pPr>
            <a:endParaRPr lang="en-CA" dirty="0">
              <a:latin typeface="Arial Narrow" panose="020B0606020202030204" pitchFamily="34" charset="0"/>
            </a:endParaRP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Program Development</a:t>
            </a:r>
          </a:p>
        </p:txBody>
      </p:sp>
      <p:sp>
        <p:nvSpPr>
          <p:cNvPr id="9" name="Content Placeholder 2">
            <a:extLst>
              <a:ext uri="{FF2B5EF4-FFF2-40B4-BE49-F238E27FC236}">
                <a16:creationId xmlns:a16="http://schemas.microsoft.com/office/drawing/2014/main" id="{02FC7731-AC9E-4B6D-8857-CECBA25FBDE2}"/>
              </a:ext>
            </a:extLst>
          </p:cNvPr>
          <p:cNvSpPr txBox="1">
            <a:spLocks/>
          </p:cNvSpPr>
          <p:nvPr/>
        </p:nvSpPr>
        <p:spPr>
          <a:xfrm>
            <a:off x="58402" y="1440297"/>
            <a:ext cx="9118636" cy="1411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sz="2800" b="1" dirty="0">
                <a:solidFill>
                  <a:schemeClr val="tx1">
                    <a:lumMod val="85000"/>
                    <a:lumOff val="15000"/>
                  </a:schemeClr>
                </a:solidFill>
                <a:latin typeface="Arial Narrow" panose="020B0606020202030204" pitchFamily="34" charset="0"/>
                <a:ea typeface="Calibri"/>
                <a:cs typeface="Lato"/>
              </a:rPr>
              <a:t>This program was planned by the Canadian Heart Research Centre, a not-for-profit academic organization to achieve scientific integrity, objectivity, and balance. </a:t>
            </a:r>
          </a:p>
        </p:txBody>
      </p:sp>
      <p:sp>
        <p:nvSpPr>
          <p:cNvPr id="10" name="Rectangle 9">
            <a:extLst>
              <a:ext uri="{FF2B5EF4-FFF2-40B4-BE49-F238E27FC236}">
                <a16:creationId xmlns:a16="http://schemas.microsoft.com/office/drawing/2014/main" id="{9F0E9F0B-A345-4C7A-9587-8C1453D5973B}"/>
              </a:ext>
            </a:extLst>
          </p:cNvPr>
          <p:cNvSpPr/>
          <p:nvPr/>
        </p:nvSpPr>
        <p:spPr>
          <a:xfrm>
            <a:off x="22975" y="5072972"/>
            <a:ext cx="9144000" cy="338554"/>
          </a:xfrm>
          <a:prstGeom prst="rect">
            <a:avLst/>
          </a:prstGeom>
        </p:spPr>
        <p:txBody>
          <a:bodyPr wrap="square">
            <a:spAutoFit/>
          </a:bodyPr>
          <a:lstStyle/>
          <a:p>
            <a:pPr algn="ctr"/>
            <a:r>
              <a:rPr lang="en-CA" sz="1600" b="1" dirty="0">
                <a:solidFill>
                  <a:srgbClr val="13A985"/>
                </a:solidFill>
                <a:latin typeface="Arial Narrow" panose="020B0606020202030204" pitchFamily="34" charset="0"/>
                <a:cs typeface="Lato"/>
              </a:rPr>
              <a:t>This program has received an educational grant and in-kind support from BMS and Pfizer Alliance Canada</a:t>
            </a:r>
          </a:p>
        </p:txBody>
      </p:sp>
      <p:pic>
        <p:nvPicPr>
          <p:cNvPr id="11" name="Picture 10" descr="CHRC logo_with text.psd">
            <a:extLst>
              <a:ext uri="{FF2B5EF4-FFF2-40B4-BE49-F238E27FC236}">
                <a16:creationId xmlns:a16="http://schemas.microsoft.com/office/drawing/2014/main" id="{74F9B9A6-BE03-4D18-AB46-34B9B6266B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9664" y="3117835"/>
            <a:ext cx="2336112" cy="1492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A close up of a sign&#10;&#10;Description automatically generated">
            <a:extLst>
              <a:ext uri="{FF2B5EF4-FFF2-40B4-BE49-F238E27FC236}">
                <a16:creationId xmlns:a16="http://schemas.microsoft.com/office/drawing/2014/main" id="{E44F2EFA-3882-48D6-B6F8-BE9C75571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3724258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Steering Committee</a:t>
            </a:r>
          </a:p>
        </p:txBody>
      </p:sp>
      <p:sp>
        <p:nvSpPr>
          <p:cNvPr id="12" name="Subtitle 2">
            <a:extLst>
              <a:ext uri="{FF2B5EF4-FFF2-40B4-BE49-F238E27FC236}">
                <a16:creationId xmlns:a16="http://schemas.microsoft.com/office/drawing/2014/main" id="{6484FEB5-89EF-44D3-A46A-6656F4B77139}"/>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en-US" sz="1200" b="1" dirty="0">
                <a:solidFill>
                  <a:srgbClr val="13A985"/>
                </a:solidFill>
                <a:latin typeface="Arial Narrow" panose="020B0606020202030204" pitchFamily="34" charset="0"/>
                <a:cs typeface="Lato"/>
              </a:rPr>
              <a:t>Jeffrey </a:t>
            </a:r>
            <a:r>
              <a:rPr lang="en-US" sz="1200" b="1" dirty="0" err="1">
                <a:solidFill>
                  <a:srgbClr val="13A985"/>
                </a:solidFill>
                <a:latin typeface="Arial Narrow" panose="020B0606020202030204" pitchFamily="34" charset="0"/>
                <a:cs typeface="Lato"/>
              </a:rPr>
              <a:t>Habert</a:t>
            </a:r>
            <a:r>
              <a:rPr lang="en-US" sz="1200" b="1" dirty="0">
                <a:solidFill>
                  <a:srgbClr val="13A985"/>
                </a:solidFill>
                <a:latin typeface="Arial Narrow" panose="020B0606020202030204" pitchFamily="34" charset="0"/>
                <a:cs typeface="Lato"/>
              </a:rPr>
              <a:t>, MD</a:t>
            </a:r>
            <a:endParaRPr lang="en-CA" sz="1200" b="1"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Assistant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Toronto</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Dept. of Family and Community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Toronto, Ontario</a:t>
            </a:r>
            <a:endParaRPr lang="en-CA" sz="1200" dirty="0">
              <a:latin typeface="Arial Narrow" panose="020B0606020202030204" pitchFamily="34" charset="0"/>
              <a:cs typeface="Lato"/>
            </a:endParaRPr>
          </a:p>
          <a:p>
            <a:endParaRPr lang="en-US" sz="1200" b="1" dirty="0">
              <a:solidFill>
                <a:srgbClr val="7A3A74"/>
              </a:solidFill>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Sylvain </a:t>
            </a:r>
            <a:r>
              <a:rPr lang="en-US" sz="1200" b="1" dirty="0" err="1">
                <a:solidFill>
                  <a:srgbClr val="13A985"/>
                </a:solidFill>
                <a:latin typeface="Arial Narrow" panose="020B0606020202030204" pitchFamily="34" charset="0"/>
                <a:cs typeface="Lato"/>
              </a:rPr>
              <a:t>Lanthier</a:t>
            </a:r>
            <a:r>
              <a:rPr lang="en-US" sz="1200" b="1" dirty="0">
                <a:solidFill>
                  <a:srgbClr val="13A985"/>
                </a:solidFill>
                <a:latin typeface="Arial Narrow" panose="020B0606020202030204" pitchFamily="34" charset="0"/>
                <a:cs typeface="Lato"/>
              </a:rPr>
              <a:t>,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Neurologist</a:t>
            </a:r>
            <a:br>
              <a:rPr lang="en-US" sz="1200" dirty="0">
                <a:latin typeface="Arial Narrow" panose="020B0606020202030204" pitchFamily="34" charset="0"/>
                <a:cs typeface="Lato"/>
              </a:rPr>
            </a:br>
            <a:r>
              <a:rPr lang="en-US" sz="1200" dirty="0">
                <a:latin typeface="Arial Narrow" panose="020B0606020202030204" pitchFamily="34" charset="0"/>
                <a:cs typeface="Lato"/>
              </a:rPr>
              <a:t>Neurovascular Program, CHUM</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Associate Professor, University of Montreal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CA" sz="1200" dirty="0">
              <a:latin typeface="Arial Narrow" panose="020B0606020202030204" pitchFamily="34" charset="0"/>
              <a:cs typeface="Lato"/>
            </a:endParaRPr>
          </a:p>
          <a:p>
            <a:r>
              <a:rPr lang="en-CA" sz="1200" b="1" dirty="0">
                <a:solidFill>
                  <a:srgbClr val="13A985"/>
                </a:solidFill>
                <a:latin typeface="Arial Narrow" panose="020B0606020202030204" pitchFamily="34" charset="0"/>
                <a:cs typeface="Lato"/>
              </a:rPr>
              <a:t>John K. Marshall, MD </a:t>
            </a:r>
          </a:p>
          <a:p>
            <a:r>
              <a:rPr lang="en-CA" sz="1200" dirty="0">
                <a:latin typeface="Arial Narrow" panose="020B0606020202030204" pitchFamily="34" charset="0"/>
                <a:cs typeface="Lato"/>
              </a:rPr>
              <a:t>Professor of Medicine, and </a:t>
            </a:r>
          </a:p>
          <a:p>
            <a:r>
              <a:rPr lang="en-CA" sz="1200" dirty="0">
                <a:latin typeface="Arial Narrow" panose="020B0606020202030204" pitchFamily="34" charset="0"/>
                <a:cs typeface="Lato"/>
              </a:rPr>
              <a:t>Director, Division of Gastroenterology</a:t>
            </a:r>
          </a:p>
          <a:p>
            <a:r>
              <a:rPr lang="en-CA" sz="1200" dirty="0">
                <a:latin typeface="Arial Narrow" panose="020B0606020202030204" pitchFamily="34" charset="0"/>
                <a:cs typeface="Lato"/>
              </a:rPr>
              <a:t>McMaster University</a:t>
            </a:r>
          </a:p>
          <a:p>
            <a:r>
              <a:rPr lang="en-CA" sz="1200" dirty="0">
                <a:latin typeface="Arial Narrow" panose="020B0606020202030204" pitchFamily="34" charset="0"/>
              </a:rPr>
              <a:t>Hamilton Ontario</a:t>
            </a:r>
            <a:endParaRPr lang="en-US" sz="1200" dirty="0">
              <a:latin typeface="Arial Narrow" panose="020B0606020202030204" pitchFamily="34" charset="0"/>
            </a:endParaRPr>
          </a:p>
          <a:p>
            <a:endParaRPr lang="en-CA" sz="1200" dirty="0">
              <a:solidFill>
                <a:srgbClr val="7A3A74"/>
              </a:solidFill>
              <a:latin typeface="Arial Narrow" panose="020B0606020202030204" pitchFamily="34" charset="0"/>
              <a:cs typeface="Lato"/>
            </a:endParaRPr>
          </a:p>
          <a:p>
            <a:endParaRPr lang="en-CA" sz="1200" dirty="0">
              <a:latin typeface="Arial Narrow" panose="020B0606020202030204" pitchFamily="34" charset="0"/>
              <a:cs typeface="Lato"/>
            </a:endParaRPr>
          </a:p>
        </p:txBody>
      </p:sp>
      <p:sp>
        <p:nvSpPr>
          <p:cNvPr id="13" name="Subtitle 2">
            <a:extLst>
              <a:ext uri="{FF2B5EF4-FFF2-40B4-BE49-F238E27FC236}">
                <a16:creationId xmlns:a16="http://schemas.microsoft.com/office/drawing/2014/main" id="{2D069AA1-4C0F-40D8-8583-D69611174006}"/>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r>
              <a:rPr lang="en-US" sz="1200" b="1" dirty="0">
                <a:solidFill>
                  <a:srgbClr val="13A985"/>
                </a:solidFill>
                <a:latin typeface="Arial Narrow" panose="020B0606020202030204" pitchFamily="34" charset="0"/>
                <a:cs typeface="Lato"/>
              </a:rPr>
              <a:t>L. Brent Mitchell,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Cardiac Electrophysiologist</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Professor, Department of Cardiac Sciences</a:t>
            </a:r>
            <a:endParaRPr lang="en-CA" sz="1200" dirty="0">
              <a:latin typeface="Arial Narrow" panose="020B0606020202030204" pitchFamily="34" charset="0"/>
              <a:cs typeface="Lato"/>
            </a:endParaRPr>
          </a:p>
          <a:p>
            <a:r>
              <a:rPr lang="en-US" sz="1200" dirty="0" err="1">
                <a:latin typeface="Arial Narrow" panose="020B0606020202030204" pitchFamily="34" charset="0"/>
                <a:cs typeface="Lato"/>
              </a:rPr>
              <a:t>Libin</a:t>
            </a:r>
            <a:r>
              <a:rPr lang="en-US" sz="1200" dirty="0">
                <a:latin typeface="Arial Narrow" panose="020B0606020202030204" pitchFamily="34" charset="0"/>
                <a:cs typeface="Lato"/>
              </a:rPr>
              <a:t> Cardiovascular Institute of Alberta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Calgary</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Calgary</a:t>
            </a:r>
            <a:r>
              <a:rPr lang="en-US" sz="1200" dirty="0">
                <a:latin typeface="Arial Narrow" panose="020B0606020202030204" pitchFamily="34" charset="0"/>
                <a:cs typeface="Lato"/>
              </a:rPr>
              <a:t>, Alberta</a:t>
            </a:r>
          </a:p>
          <a:p>
            <a:endParaRPr lang="en-US" sz="1200" dirty="0">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Daniel Ngui,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Clinical Lead, Fraser Street Medical </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Clinical Associate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UBC Department of Family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Vancouver, British Columbia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 </a:t>
            </a:r>
            <a:endParaRPr lang="en-CA" sz="1200" dirty="0">
              <a:latin typeface="Arial Narrow" panose="020B0606020202030204" pitchFamily="34" charset="0"/>
              <a:cs typeface="Lato"/>
            </a:endParaRPr>
          </a:p>
          <a:p>
            <a:endParaRPr lang="en-US" sz="1200" dirty="0">
              <a:latin typeface="Arial Narrow" panose="020B0606020202030204" pitchFamily="34" charset="0"/>
              <a:cs typeface="Lato"/>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1200" b="0" i="0" u="none" strike="noStrike" kern="1200" cap="none" spc="0" normalizeH="0" baseline="0" noProof="0" dirty="0">
              <a:ln>
                <a:noFill/>
              </a:ln>
              <a:solidFill>
                <a:schemeClr val="tx1">
                  <a:tint val="75000"/>
                </a:schemeClr>
              </a:solidFill>
              <a:effectLst/>
              <a:uLnTx/>
              <a:uFillTx/>
              <a:latin typeface="Arial Narrow" panose="020B0606020202030204" pitchFamily="34" charset="0"/>
              <a:cs typeface="Lato"/>
            </a:endParaRPr>
          </a:p>
        </p:txBody>
      </p:sp>
      <p:sp>
        <p:nvSpPr>
          <p:cNvPr id="14" name="TextBox 13">
            <a:extLst>
              <a:ext uri="{FF2B5EF4-FFF2-40B4-BE49-F238E27FC236}">
                <a16:creationId xmlns:a16="http://schemas.microsoft.com/office/drawing/2014/main" id="{D4B6DD81-C344-4D8B-B1A8-7C4B2327C9EE}"/>
              </a:ext>
            </a:extLst>
          </p:cNvPr>
          <p:cNvSpPr txBox="1"/>
          <p:nvPr/>
        </p:nvSpPr>
        <p:spPr>
          <a:xfrm>
            <a:off x="79848" y="1373072"/>
            <a:ext cx="2221464" cy="4893647"/>
          </a:xfrm>
          <a:prstGeom prst="rect">
            <a:avLst/>
          </a:prstGeom>
          <a:noFill/>
        </p:spPr>
        <p:txBody>
          <a:bodyPr wrap="square" rtlCol="0">
            <a:spAutoFit/>
          </a:bodyPr>
          <a:lstStyle/>
          <a:p>
            <a:r>
              <a:rPr lang="en-US" sz="1200" b="1" dirty="0">
                <a:solidFill>
                  <a:srgbClr val="13A985"/>
                </a:solidFill>
                <a:latin typeface="Arial Narrow" panose="020B0606020202030204" pitchFamily="34" charset="0"/>
                <a:cs typeface="Lato"/>
              </a:rPr>
              <a:t>George </a:t>
            </a:r>
            <a:r>
              <a:rPr lang="en-US" sz="1200" b="1" dirty="0" err="1">
                <a:solidFill>
                  <a:srgbClr val="13A985"/>
                </a:solidFill>
                <a:latin typeface="Arial Narrow" panose="020B0606020202030204" pitchFamily="34" charset="0"/>
                <a:cs typeface="Lato"/>
              </a:rPr>
              <a:t>Honos</a:t>
            </a:r>
            <a:r>
              <a:rPr lang="en-US" sz="1200" b="1" dirty="0">
                <a:solidFill>
                  <a:srgbClr val="13A985"/>
                </a:solidFill>
                <a:latin typeface="Arial Narrow" panose="020B0606020202030204" pitchFamily="34" charset="0"/>
                <a:cs typeface="Lato"/>
              </a:rPr>
              <a:t>, MD</a:t>
            </a:r>
            <a:br>
              <a:rPr lang="en-US" sz="1200" b="1" dirty="0">
                <a:solidFill>
                  <a:srgbClr val="13A985"/>
                </a:solidFill>
                <a:latin typeface="Arial Narrow" panose="020B0606020202030204" pitchFamily="34" charset="0"/>
                <a:cs typeface="Lato"/>
              </a:rPr>
            </a:br>
            <a:r>
              <a:rPr lang="en-US" sz="1200" b="1" dirty="0">
                <a:solidFill>
                  <a:srgbClr val="13A985"/>
                </a:solidFill>
                <a:latin typeface="Arial Narrow" panose="020B0606020202030204" pitchFamily="34" charset="0"/>
                <a:cs typeface="Lato"/>
              </a:rPr>
              <a:t>Clinical Conundrums Program </a:t>
            </a:r>
            <a:r>
              <a:rPr lang="en-US" sz="1200" b="1" i="1" dirty="0">
                <a:solidFill>
                  <a:srgbClr val="13A985"/>
                </a:solidFill>
                <a:latin typeface="Arial Narrow" panose="020B0606020202030204" pitchFamily="34" charset="0"/>
                <a:cs typeface="Lato"/>
              </a:rPr>
              <a:t>Chair</a:t>
            </a:r>
          </a:p>
          <a:p>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Chief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Medical Director of CV Program, CHUM</a:t>
            </a:r>
            <a:br>
              <a:rPr lang="en-CA" sz="1200" dirty="0">
                <a:latin typeface="Arial Narrow" panose="020B0606020202030204" pitchFamily="34" charset="0"/>
                <a:cs typeface="Lato"/>
              </a:rPr>
            </a:br>
            <a:r>
              <a:rPr lang="en-US" sz="1200" dirty="0">
                <a:latin typeface="Arial Narrow" panose="020B0606020202030204" pitchFamily="34" charset="0"/>
                <a:cs typeface="Lato"/>
              </a:rPr>
              <a:t>Associate Professor of Medicine,</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de Montréal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US" sz="1200" dirty="0">
              <a:solidFill>
                <a:srgbClr val="13A985"/>
              </a:solidFill>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Jacques Bouchard MD </a:t>
            </a:r>
          </a:p>
          <a:p>
            <a:r>
              <a:rPr lang="en-US" sz="1200" dirty="0">
                <a:latin typeface="Arial Narrow" panose="020B0606020202030204" pitchFamily="34" charset="0"/>
                <a:cs typeface="Lato"/>
              </a:rPr>
              <a:t>Associate professor of clinical medicine </a:t>
            </a:r>
          </a:p>
          <a:p>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Laval , Québec </a:t>
            </a:r>
          </a:p>
          <a:p>
            <a:r>
              <a:rPr lang="en-US" sz="1200" dirty="0">
                <a:latin typeface="Arial Narrow" panose="020B0606020202030204" pitchFamily="34" charset="0"/>
                <a:cs typeface="Lato"/>
              </a:rPr>
              <a:t>Head medicine department </a:t>
            </a:r>
          </a:p>
          <a:p>
            <a:r>
              <a:rPr lang="en-US" sz="1200" dirty="0" err="1">
                <a:latin typeface="Arial Narrow" panose="020B0606020202030204" pitchFamily="34" charset="0"/>
                <a:cs typeface="Lato"/>
              </a:rPr>
              <a:t>Hôpital</a:t>
            </a:r>
            <a:r>
              <a:rPr lang="en-US" sz="1200" dirty="0">
                <a:latin typeface="Arial Narrow" panose="020B0606020202030204" pitchFamily="34" charset="0"/>
                <a:cs typeface="Lato"/>
              </a:rPr>
              <a:t> de la </a:t>
            </a:r>
            <a:r>
              <a:rPr lang="en-US" sz="1200" dirty="0" err="1">
                <a:latin typeface="Arial Narrow" panose="020B0606020202030204" pitchFamily="34" charset="0"/>
                <a:cs typeface="Lato"/>
              </a:rPr>
              <a:t>Malbaie</a:t>
            </a:r>
            <a:r>
              <a:rPr lang="en-US" sz="1200" dirty="0">
                <a:latin typeface="Arial Narrow" panose="020B0606020202030204" pitchFamily="34" charset="0"/>
                <a:cs typeface="Lato"/>
              </a:rPr>
              <a:t> . Québec</a:t>
            </a:r>
          </a:p>
          <a:p>
            <a:endParaRPr lang="en-CA" sz="1200" dirty="0">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Jason Andrade MD </a:t>
            </a:r>
          </a:p>
          <a:p>
            <a:r>
              <a:rPr lang="en-US" sz="1200" dirty="0">
                <a:latin typeface="Arial Narrow" panose="020B0606020202030204" pitchFamily="34" charset="0"/>
                <a:cs typeface="Lato"/>
              </a:rPr>
              <a:t>Clinical Assistant Professor</a:t>
            </a:r>
          </a:p>
          <a:p>
            <a:r>
              <a:rPr lang="en-US" sz="1200" dirty="0">
                <a:latin typeface="Arial Narrow" panose="020B0606020202030204" pitchFamily="34" charset="0"/>
                <a:cs typeface="Lato"/>
              </a:rPr>
              <a:t>University of British Columbia</a:t>
            </a:r>
          </a:p>
          <a:p>
            <a:r>
              <a:rPr lang="en-US" sz="1200" dirty="0">
                <a:latin typeface="Arial Narrow" panose="020B0606020202030204" pitchFamily="34" charset="0"/>
                <a:cs typeface="Lato"/>
              </a:rPr>
              <a:t>Director, Atrial Fibrillation Clinic, </a:t>
            </a:r>
            <a:r>
              <a:rPr lang="en-US" sz="1200" dirty="0" err="1">
                <a:latin typeface="Arial Narrow" panose="020B0606020202030204" pitchFamily="34" charset="0"/>
                <a:cs typeface="Lato"/>
              </a:rPr>
              <a:t>Electrodiagnostics</a:t>
            </a:r>
            <a:r>
              <a:rPr lang="en-US" sz="1200" dirty="0">
                <a:latin typeface="Arial Narrow" panose="020B0606020202030204" pitchFamily="34" charset="0"/>
                <a:cs typeface="Lato"/>
              </a:rPr>
              <a:t>, and Cardiac Electrophysiology</a:t>
            </a:r>
          </a:p>
          <a:p>
            <a:endParaRPr lang="en-CA" sz="1200" dirty="0">
              <a:latin typeface="Arial Narrow" panose="020B0606020202030204" pitchFamily="34" charset="0"/>
              <a:cs typeface="Lato"/>
            </a:endParaRPr>
          </a:p>
          <a:p>
            <a:endParaRPr lang="en-US" sz="1200" dirty="0">
              <a:latin typeface="Arial Narrow" panose="020B0606020202030204" pitchFamily="34" charset="0"/>
              <a:cs typeface="Lato"/>
            </a:endParaRPr>
          </a:p>
        </p:txBody>
      </p:sp>
      <p:sp>
        <p:nvSpPr>
          <p:cNvPr id="15" name="Rectangle 14">
            <a:extLst>
              <a:ext uri="{FF2B5EF4-FFF2-40B4-BE49-F238E27FC236}">
                <a16:creationId xmlns:a16="http://schemas.microsoft.com/office/drawing/2014/main" id="{415B1049-5C85-4F60-98E8-F09F3DA59F75}"/>
              </a:ext>
            </a:extLst>
          </p:cNvPr>
          <p:cNvSpPr/>
          <p:nvPr/>
        </p:nvSpPr>
        <p:spPr>
          <a:xfrm>
            <a:off x="2301312" y="1361392"/>
            <a:ext cx="2550088" cy="4552015"/>
          </a:xfrm>
          <a:prstGeom prst="rect">
            <a:avLst/>
          </a:prstGeom>
        </p:spPr>
        <p:txBody>
          <a:bodyPr wrap="square">
            <a:spAutoFit/>
          </a:bodyPr>
          <a:lstStyle/>
          <a:p>
            <a:r>
              <a:rPr lang="en-US" sz="1200" b="1" dirty="0">
                <a:solidFill>
                  <a:srgbClr val="13A985"/>
                </a:solidFill>
                <a:latin typeface="Arial Narrow" panose="020B0606020202030204" pitchFamily="34" charset="0"/>
                <a:cs typeface="Lato"/>
              </a:rPr>
              <a:t>Paul Dorian, MD</a:t>
            </a:r>
            <a:br>
              <a:rPr lang="en-US" sz="1200" b="1" dirty="0">
                <a:latin typeface="Arial Narrow" panose="020B0606020202030204" pitchFamily="34" charset="0"/>
                <a:cs typeface="Lato"/>
              </a:rPr>
            </a:br>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Director, Division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Professor of Medicine</a:t>
            </a:r>
            <a:br>
              <a:rPr lang="en-CA" sz="1200" dirty="0">
                <a:latin typeface="Arial Narrow" panose="020B0606020202030204" pitchFamily="34" charset="0"/>
                <a:cs typeface="Lato"/>
              </a:rPr>
            </a:br>
            <a:r>
              <a:rPr lang="en-US" sz="1200" dirty="0">
                <a:latin typeface="Arial Narrow" panose="020B0606020202030204" pitchFamily="34" charset="0"/>
                <a:cs typeface="Lato"/>
              </a:rPr>
              <a:t>St. Michael's Hospital </a:t>
            </a:r>
            <a:br>
              <a:rPr lang="en-CA" sz="1200" dirty="0">
                <a:latin typeface="Arial Narrow" panose="020B0606020202030204" pitchFamily="34" charset="0"/>
                <a:cs typeface="Lato"/>
              </a:rPr>
            </a:br>
            <a:r>
              <a:rPr lang="en-US" sz="1200" dirty="0">
                <a:latin typeface="Arial Narrow" panose="020B0606020202030204" pitchFamily="34" charset="0"/>
                <a:cs typeface="Lato"/>
              </a:rPr>
              <a:t>University of Toronto</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Toronto</a:t>
            </a:r>
            <a:r>
              <a:rPr lang="en-US" sz="1200" dirty="0">
                <a:latin typeface="Arial Narrow" panose="020B0606020202030204" pitchFamily="34" charset="0"/>
                <a:cs typeface="Lato"/>
              </a:rPr>
              <a:t>, Ontario</a:t>
            </a:r>
          </a:p>
          <a:p>
            <a:endParaRPr lang="en-US" sz="1200" b="1" dirty="0">
              <a:solidFill>
                <a:srgbClr val="7A3A74"/>
              </a:solidFill>
              <a:latin typeface="Arial Narrow" panose="020B0606020202030204" pitchFamily="34" charset="0"/>
              <a:cs typeface="Lato"/>
            </a:endParaRPr>
          </a:p>
          <a:p>
            <a:endParaRPr lang="en-CA" sz="1200" dirty="0">
              <a:solidFill>
                <a:srgbClr val="7A3A74"/>
              </a:solidFill>
              <a:latin typeface="Arial Narrow" panose="020B0606020202030204" pitchFamily="34" charset="0"/>
              <a:cs typeface="Lato"/>
            </a:endParaRPr>
          </a:p>
          <a:p>
            <a:r>
              <a:rPr lang="en-CA" sz="1200" b="1" dirty="0">
                <a:solidFill>
                  <a:srgbClr val="13A985"/>
                </a:solidFill>
                <a:latin typeface="Arial Narrow" panose="020B0606020202030204" pitchFamily="34" charset="0"/>
                <a:cs typeface="Lato"/>
              </a:rPr>
              <a:t>Shaun Goodman, MD</a:t>
            </a:r>
          </a:p>
          <a:p>
            <a:r>
              <a:rPr lang="en-CA" sz="1200" dirty="0">
                <a:latin typeface="Arial Narrow" panose="020B0606020202030204" pitchFamily="34" charset="0"/>
                <a:cs typeface="Lato"/>
              </a:rPr>
              <a:t>Associate Head, Division of Cardiology, St. Michael's Hospital</a:t>
            </a:r>
          </a:p>
          <a:p>
            <a:r>
              <a:rPr lang="en-CA" sz="1200" dirty="0">
                <a:latin typeface="Arial Narrow" panose="020B0606020202030204" pitchFamily="34" charset="0"/>
                <a:cs typeface="Lato"/>
              </a:rPr>
              <a:t>Professor and Heart &amp; Stroke Foundation of Ontario (Polo) Chair, Department of Medicine, University of Toronto</a:t>
            </a:r>
          </a:p>
          <a:p>
            <a:r>
              <a:rPr lang="en-CA" sz="1200" dirty="0">
                <a:latin typeface="Arial Narrow" panose="020B0606020202030204" pitchFamily="34" charset="0"/>
                <a:cs typeface="Lato"/>
              </a:rPr>
              <a:t>Adjunct Professor, Department of Medicine, University of Alberta</a:t>
            </a:r>
            <a:endParaRPr lang="en-US" sz="1200" dirty="0">
              <a:latin typeface="Arial Narrow" panose="020B0606020202030204" pitchFamily="34" charset="0"/>
              <a:cs typeface="Lato"/>
            </a:endParaRPr>
          </a:p>
          <a:p>
            <a:endParaRPr lang="en-CA" sz="1200" dirty="0">
              <a:latin typeface="Arial Narrow" panose="020B0606020202030204" pitchFamily="34" charset="0"/>
              <a:cs typeface="Lato"/>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0" name="Picture 9" descr="A close up of a sign&#10;&#10;Description automatically generated">
            <a:extLst>
              <a:ext uri="{FF2B5EF4-FFF2-40B4-BE49-F238E27FC236}">
                <a16:creationId xmlns:a16="http://schemas.microsoft.com/office/drawing/2014/main" id="{B46969EF-6C19-44F5-B335-6F0E60A6D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723204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lowchart: Connector 4">
            <a:extLst>
              <a:ext uri="{FF2B5EF4-FFF2-40B4-BE49-F238E27FC236}">
                <a16:creationId xmlns:a16="http://schemas.microsoft.com/office/drawing/2014/main" id="{1CF6D466-CC40-4C79-94E4-487DF1732521}"/>
              </a:ext>
            </a:extLst>
          </p:cNvPr>
          <p:cNvSpPr/>
          <p:nvPr/>
        </p:nvSpPr>
        <p:spPr>
          <a:xfrm>
            <a:off x="7888406" y="5868987"/>
            <a:ext cx="972000" cy="972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Learning Objectives</a:t>
            </a:r>
          </a:p>
        </p:txBody>
      </p:sp>
      <p:sp>
        <p:nvSpPr>
          <p:cNvPr id="2" name="TextBox 1">
            <a:extLst>
              <a:ext uri="{FF2B5EF4-FFF2-40B4-BE49-F238E27FC236}">
                <a16:creationId xmlns:a16="http://schemas.microsoft.com/office/drawing/2014/main" id="{06BEB5F3-E299-43DB-ACB0-E91FB95E37E1}"/>
              </a:ext>
            </a:extLst>
          </p:cNvPr>
          <p:cNvSpPr txBox="1"/>
          <p:nvPr/>
        </p:nvSpPr>
        <p:spPr>
          <a:xfrm>
            <a:off x="20471" y="6420426"/>
            <a:ext cx="9144000" cy="432000"/>
          </a:xfrm>
          <a:prstGeom prst="rect">
            <a:avLst/>
          </a:prstGeom>
          <a:solidFill>
            <a:srgbClr val="62C3A8"/>
          </a:solidFill>
        </p:spPr>
        <p:txBody>
          <a:bodyPr wrap="square" rtlCol="0">
            <a:spAutoFit/>
          </a:bodyPr>
          <a:lstStyle/>
          <a:p>
            <a:endParaRPr lang="en-CA" dirty="0"/>
          </a:p>
        </p:txBody>
      </p:sp>
      <p:sp>
        <p:nvSpPr>
          <p:cNvPr id="36" name="TextBox 35">
            <a:extLst>
              <a:ext uri="{FF2B5EF4-FFF2-40B4-BE49-F238E27FC236}">
                <a16:creationId xmlns:a16="http://schemas.microsoft.com/office/drawing/2014/main" id="{B8FF3C45-84C8-46AC-8427-D20421FD3D8D}"/>
              </a:ext>
            </a:extLst>
          </p:cNvPr>
          <p:cNvSpPr txBox="1"/>
          <p:nvPr/>
        </p:nvSpPr>
        <p:spPr>
          <a:xfrm>
            <a:off x="0" y="1709877"/>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Flowchart: Connector 36">
            <a:extLst>
              <a:ext uri="{FF2B5EF4-FFF2-40B4-BE49-F238E27FC236}">
                <a16:creationId xmlns:a16="http://schemas.microsoft.com/office/drawing/2014/main" id="{CB909597-E447-4B08-9BA8-0F36BA8EEABD}"/>
              </a:ext>
            </a:extLst>
          </p:cNvPr>
          <p:cNvSpPr/>
          <p:nvPr/>
        </p:nvSpPr>
        <p:spPr>
          <a:xfrm>
            <a:off x="266854" y="1829849"/>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8" name="TextBox 37">
            <a:extLst>
              <a:ext uri="{FF2B5EF4-FFF2-40B4-BE49-F238E27FC236}">
                <a16:creationId xmlns:a16="http://schemas.microsoft.com/office/drawing/2014/main" id="{6ED1E7E7-5BAD-4149-A62C-B9FF15F9970B}"/>
              </a:ext>
            </a:extLst>
          </p:cNvPr>
          <p:cNvSpPr txBox="1"/>
          <p:nvPr/>
        </p:nvSpPr>
        <p:spPr>
          <a:xfrm>
            <a:off x="1645918" y="1787381"/>
            <a:ext cx="7231228" cy="1015663"/>
          </a:xfrm>
          <a:prstGeom prst="rect">
            <a:avLst/>
          </a:prstGeom>
          <a:noFill/>
        </p:spPr>
        <p:txBody>
          <a:bodyPr wrap="square" rtlCol="0">
            <a:spAutoFit/>
          </a:bodyPr>
          <a:lstStyle/>
          <a:p>
            <a:r>
              <a:rPr lang="en-CA" sz="2000" b="1">
                <a:solidFill>
                  <a:prstClr val="white"/>
                </a:solidFill>
                <a:latin typeface="Arial Narrow" panose="020B0606020202030204" pitchFamily="34" charset="0"/>
              </a:rPr>
              <a:t>Select personalized treatment options for stroke prevention in atrial fibrillation using current Canadian Practice Guidelines supplemented with reassuring “Real World” experience</a:t>
            </a:r>
          </a:p>
        </p:txBody>
      </p:sp>
      <p:sp>
        <p:nvSpPr>
          <p:cNvPr id="39" name="TextBox 38">
            <a:extLst>
              <a:ext uri="{FF2B5EF4-FFF2-40B4-BE49-F238E27FC236}">
                <a16:creationId xmlns:a16="http://schemas.microsoft.com/office/drawing/2014/main" id="{05819861-85D3-492C-8C88-036B2F1CBFAA}"/>
              </a:ext>
            </a:extLst>
          </p:cNvPr>
          <p:cNvSpPr txBox="1"/>
          <p:nvPr/>
        </p:nvSpPr>
        <p:spPr>
          <a:xfrm>
            <a:off x="0" y="3195161"/>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0" name="Flowchart: Connector 39">
            <a:extLst>
              <a:ext uri="{FF2B5EF4-FFF2-40B4-BE49-F238E27FC236}">
                <a16:creationId xmlns:a16="http://schemas.microsoft.com/office/drawing/2014/main" id="{B93D9FBD-4228-45CB-B2D6-4B436BCA75F0}"/>
              </a:ext>
            </a:extLst>
          </p:cNvPr>
          <p:cNvSpPr/>
          <p:nvPr/>
        </p:nvSpPr>
        <p:spPr>
          <a:xfrm>
            <a:off x="266854" y="3322315"/>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1" name="TextBox 40">
            <a:extLst>
              <a:ext uri="{FF2B5EF4-FFF2-40B4-BE49-F238E27FC236}">
                <a16:creationId xmlns:a16="http://schemas.microsoft.com/office/drawing/2014/main" id="{0EEC26F2-9E22-4EBB-BDD0-164B7F862F57}"/>
              </a:ext>
            </a:extLst>
          </p:cNvPr>
          <p:cNvSpPr txBox="1"/>
          <p:nvPr/>
        </p:nvSpPr>
        <p:spPr>
          <a:xfrm>
            <a:off x="1665866" y="3433433"/>
            <a:ext cx="6993522" cy="707886"/>
          </a:xfrm>
          <a:prstGeom prst="rect">
            <a:avLst/>
          </a:prstGeom>
          <a:noFill/>
        </p:spPr>
        <p:txBody>
          <a:bodyPr wrap="square" rtlCol="0">
            <a:spAutoFit/>
          </a:bodyPr>
          <a:lstStyle/>
          <a:p>
            <a:r>
              <a:rPr lang="en-CA" sz="2000" b="1" dirty="0">
                <a:solidFill>
                  <a:prstClr val="white"/>
                </a:solidFill>
                <a:latin typeface="Arial Narrow" panose="020B0606020202030204" pitchFamily="34" charset="0"/>
              </a:rPr>
              <a:t>Assess and optimize bleeding risk of atrial fibrillation patients requiring long-term DOAC stroke prevention treatment </a:t>
            </a:r>
          </a:p>
        </p:txBody>
      </p:sp>
      <p:sp>
        <p:nvSpPr>
          <p:cNvPr id="42" name="TextBox 41">
            <a:extLst>
              <a:ext uri="{FF2B5EF4-FFF2-40B4-BE49-F238E27FC236}">
                <a16:creationId xmlns:a16="http://schemas.microsoft.com/office/drawing/2014/main" id="{FA3127BA-FB57-4EEB-B84C-825DC2848E85}"/>
              </a:ext>
            </a:extLst>
          </p:cNvPr>
          <p:cNvSpPr txBox="1"/>
          <p:nvPr/>
        </p:nvSpPr>
        <p:spPr>
          <a:xfrm>
            <a:off x="0" y="4675634"/>
            <a:ext cx="9144000" cy="109728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Flowchart: Connector 42">
            <a:extLst>
              <a:ext uri="{FF2B5EF4-FFF2-40B4-BE49-F238E27FC236}">
                <a16:creationId xmlns:a16="http://schemas.microsoft.com/office/drawing/2014/main" id="{50BADEEC-7981-486D-9BBA-7B990F63BF7B}"/>
              </a:ext>
            </a:extLst>
          </p:cNvPr>
          <p:cNvSpPr/>
          <p:nvPr/>
        </p:nvSpPr>
        <p:spPr>
          <a:xfrm>
            <a:off x="266854" y="4757506"/>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F1CC57EB-DBA1-4206-A917-FE8740BD4597}"/>
              </a:ext>
            </a:extLst>
          </p:cNvPr>
          <p:cNvSpPr txBox="1"/>
          <p:nvPr/>
        </p:nvSpPr>
        <p:spPr>
          <a:xfrm>
            <a:off x="1645918" y="4715038"/>
            <a:ext cx="7231228" cy="1015663"/>
          </a:xfrm>
          <a:prstGeom prst="rect">
            <a:avLst/>
          </a:prstGeom>
          <a:noFill/>
        </p:spPr>
        <p:txBody>
          <a:bodyPr wrap="square" rtlCol="0">
            <a:spAutoFit/>
          </a:bodyPr>
          <a:lstStyle/>
          <a:p>
            <a:r>
              <a:rPr lang="en-CA" sz="2000" b="1" dirty="0">
                <a:solidFill>
                  <a:prstClr val="white"/>
                </a:solidFill>
                <a:latin typeface="Arial Narrow" panose="020B0606020202030204" pitchFamily="34" charset="0"/>
              </a:rPr>
              <a:t>Recognize the current treatment gap in Canada and take steps at ensuring appropriate dosage selection and  long-term compliance with oral anticoagulation among AF patients</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159604"/>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9" name="Picture 8">
            <a:extLst>
              <a:ext uri="{FF2B5EF4-FFF2-40B4-BE49-F238E27FC236}">
                <a16:creationId xmlns:a16="http://schemas.microsoft.com/office/drawing/2014/main" id="{BD7D6FAE-453E-40C1-BFF3-7BC06F3E2F35}"/>
              </a:ext>
            </a:extLst>
          </p:cNvPr>
          <p:cNvPicPr>
            <a:picLocks noChangeAspect="1"/>
          </p:cNvPicPr>
          <p:nvPr/>
        </p:nvPicPr>
        <p:blipFill>
          <a:blip r:embed="rId3"/>
          <a:stretch>
            <a:fillRect/>
          </a:stretch>
        </p:blipFill>
        <p:spPr>
          <a:xfrm>
            <a:off x="8063723" y="6005176"/>
            <a:ext cx="632477" cy="682082"/>
          </a:xfrm>
          <a:prstGeom prst="rect">
            <a:avLst/>
          </a:prstGeom>
        </p:spPr>
      </p:pic>
    </p:spTree>
    <p:extLst>
      <p:ext uri="{BB962C8B-B14F-4D97-AF65-F5344CB8AC3E}">
        <p14:creationId xmlns:p14="http://schemas.microsoft.com/office/powerpoint/2010/main" val="266153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21561"/>
            <a:ext cx="8787314" cy="3745415"/>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9566"/>
            <a:ext cx="182880" cy="374904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61118" y="2125805"/>
            <a:ext cx="182880" cy="374904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435282"/>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53272486-E435-44A7-B6AE-D15F25FA9B2E}"/>
              </a:ext>
            </a:extLst>
          </p:cNvPr>
          <p:cNvSpPr>
            <a:spLocks noGrp="1"/>
          </p:cNvSpPr>
          <p:nvPr>
            <p:ph idx="1"/>
          </p:nvPr>
        </p:nvSpPr>
        <p:spPr>
          <a:xfrm>
            <a:off x="450798" y="2119566"/>
            <a:ext cx="8491991" cy="3755273"/>
          </a:xfrm>
        </p:spPr>
        <p:txBody>
          <a:bodyPr>
            <a:normAutofit/>
          </a:bodyPr>
          <a:lstStyle/>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1 in 3 strokes after age 65 are attributed to AF</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20% of patients die and another 60% have major disability after an embolic stroke</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Despite anticoagulation being an effective treatment in AF, stroke prevention is slow to reflect evidence-based practice. </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Real-world data reveal that a substantial portion of AF patients who would benefit from anticoagulation do not receive it adequately. </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A large part of this suboptimal treatment is due to the underutilization and incorrect dosing of direct oral anticoagulants (DOACs).</a:t>
            </a:r>
            <a:endParaRPr lang="fr-CA" sz="2400" dirty="0">
              <a:solidFill>
                <a:schemeClr val="tx1">
                  <a:lumMod val="85000"/>
                  <a:lumOff val="15000"/>
                </a:schemeClr>
              </a:solidFill>
              <a:latin typeface="Arial Narrow" panose="020B0606020202030204" pitchFamily="34" charset="0"/>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529800"/>
            <a:ext cx="7660180"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Canadian Journal of Cardiology 34 (2018) 1412e1425</a:t>
            </a:r>
            <a:endPar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6" name="Picture 5" descr="A picture containing clock&#10;&#10;Description automatically generated">
            <a:extLst>
              <a:ext uri="{FF2B5EF4-FFF2-40B4-BE49-F238E27FC236}">
                <a16:creationId xmlns:a16="http://schemas.microsoft.com/office/drawing/2014/main" id="{A2B71930-E932-4215-A6CB-CC42391B4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83466">
            <a:off x="1018308" y="-44690"/>
            <a:ext cx="1843287" cy="2286957"/>
          </a:xfrm>
          <a:prstGeom prst="rect">
            <a:avLst/>
          </a:prstGeom>
        </p:spPr>
      </p:pic>
      <p:pic>
        <p:nvPicPr>
          <p:cNvPr id="18" name="Picture 17" descr="A close up of a sign&#10;&#10;Description automatically generated">
            <a:extLst>
              <a:ext uri="{FF2B5EF4-FFF2-40B4-BE49-F238E27FC236}">
                <a16:creationId xmlns:a16="http://schemas.microsoft.com/office/drawing/2014/main" id="{D811FABF-7BCC-49DD-9BFB-FE5127D25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568" y="633572"/>
            <a:ext cx="3115507" cy="1376923"/>
          </a:xfrm>
          <a:prstGeom prst="rect">
            <a:avLst/>
          </a:prstGeom>
        </p:spPr>
      </p:pic>
    </p:spTree>
    <p:extLst>
      <p:ext uri="{BB962C8B-B14F-4D97-AF65-F5344CB8AC3E}">
        <p14:creationId xmlns:p14="http://schemas.microsoft.com/office/powerpoint/2010/main" val="217028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sign&#10;&#10;Description automatically generated">
            <a:extLst>
              <a:ext uri="{FF2B5EF4-FFF2-40B4-BE49-F238E27FC236}">
                <a16:creationId xmlns:a16="http://schemas.microsoft.com/office/drawing/2014/main" id="{E41EC1D7-B96E-4C63-85AB-82DD4EDE31D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20655067">
            <a:off x="-74435" y="1053020"/>
            <a:ext cx="2052444" cy="2342973"/>
          </a:xfrm>
          <a:prstGeom prst="rect">
            <a:avLst/>
          </a:prstGeom>
        </p:spPr>
      </p:pic>
      <p:pic>
        <p:nvPicPr>
          <p:cNvPr id="6" name="Picture 5" descr="C.C-2020-first-p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65610"/>
            <a:ext cx="5865836"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The “CCS Algorithm” (CHADS-65)  </a:t>
            </a:r>
          </a:p>
          <a:p>
            <a:pPr lvl="0">
              <a:defRPr/>
            </a:pPr>
            <a:r>
              <a:rPr lang="en-US" sz="2800" b="1" dirty="0">
                <a:solidFill>
                  <a:srgbClr val="3A3A3C"/>
                </a:solidFill>
                <a:latin typeface="Arial Narrow" panose="020B0606020202030204" pitchFamily="34" charset="0"/>
                <a:cs typeface="Aharoni" panose="02010803020104030203" pitchFamily="2" charset="-79"/>
              </a:rPr>
              <a:t>for OAC Therapy in AF </a:t>
            </a:r>
          </a:p>
        </p:txBody>
      </p:sp>
      <p:sp>
        <p:nvSpPr>
          <p:cNvPr id="12" name="Rectangle 11">
            <a:extLst>
              <a:ext uri="{FF2B5EF4-FFF2-40B4-BE49-F238E27FC236}">
                <a16:creationId xmlns:a16="http://schemas.microsoft.com/office/drawing/2014/main" id="{BC06B6E6-9488-4315-99EE-928243C70768}"/>
              </a:ext>
            </a:extLst>
          </p:cNvPr>
          <p:cNvSpPr/>
          <p:nvPr/>
        </p:nvSpPr>
        <p:spPr>
          <a:xfrm>
            <a:off x="161925" y="6322338"/>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lvl="0">
              <a:lnSpc>
                <a:spcPct val="90000"/>
              </a:lnSpc>
              <a:defRPr/>
            </a:pPr>
            <a:r>
              <a:rPr lang="en-CA" sz="800" dirty="0">
                <a:solidFill>
                  <a:prstClr val="white"/>
                </a:solidFill>
                <a:latin typeface="Arial Narrow" panose="020B0606020202030204" pitchFamily="34" charset="0"/>
                <a:cs typeface="Arial" pitchFamily="34" charset="0"/>
              </a:rPr>
              <a:t>CCS AF Guidelines. Can J </a:t>
            </a:r>
            <a:r>
              <a:rPr lang="en-CA" sz="800" dirty="0" err="1">
                <a:solidFill>
                  <a:prstClr val="white"/>
                </a:solidFill>
                <a:latin typeface="Arial Narrow" panose="020B0606020202030204" pitchFamily="34" charset="0"/>
                <a:cs typeface="Arial" pitchFamily="34" charset="0"/>
              </a:rPr>
              <a:t>Cardiol</a:t>
            </a:r>
            <a:r>
              <a:rPr lang="en-CA" sz="800" dirty="0">
                <a:solidFill>
                  <a:prstClr val="white"/>
                </a:solidFill>
                <a:latin typeface="Arial Narrow" panose="020B0606020202030204" pitchFamily="34" charset="0"/>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3" name="Rectangle 12">
            <a:extLst>
              <a:ext uri="{FF2B5EF4-FFF2-40B4-BE49-F238E27FC236}">
                <a16:creationId xmlns:a16="http://schemas.microsoft.com/office/drawing/2014/main" id="{9F846E94-D178-44D3-B6AB-D801E0630736}"/>
              </a:ext>
            </a:extLst>
          </p:cNvPr>
          <p:cNvSpPr/>
          <p:nvPr/>
        </p:nvSpPr>
        <p:spPr>
          <a:xfrm>
            <a:off x="3094843" y="6389685"/>
            <a:ext cx="4734423"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pic>
        <p:nvPicPr>
          <p:cNvPr id="10" name="Picture 9">
            <a:extLst>
              <a:ext uri="{FF2B5EF4-FFF2-40B4-BE49-F238E27FC236}">
                <a16:creationId xmlns:a16="http://schemas.microsoft.com/office/drawing/2014/main" id="{C17D0109-6F8E-4DAC-8D32-1D0E3AE96EB3}"/>
              </a:ext>
            </a:extLst>
          </p:cNvPr>
          <p:cNvPicPr>
            <a:picLocks noChangeAspect="1"/>
          </p:cNvPicPr>
          <p:nvPr/>
        </p:nvPicPr>
        <p:blipFill>
          <a:blip r:embed="rId5"/>
          <a:stretch>
            <a:fillRect/>
          </a:stretch>
        </p:blipFill>
        <p:spPr>
          <a:xfrm>
            <a:off x="312555" y="2033373"/>
            <a:ext cx="5156163" cy="3770925"/>
          </a:xfrm>
          <a:prstGeom prst="rect">
            <a:avLst/>
          </a:prstGeom>
        </p:spPr>
      </p:pic>
      <p:pic>
        <p:nvPicPr>
          <p:cNvPr id="11" name="Picture 10">
            <a:extLst>
              <a:ext uri="{FF2B5EF4-FFF2-40B4-BE49-F238E27FC236}">
                <a16:creationId xmlns:a16="http://schemas.microsoft.com/office/drawing/2014/main" id="{20C1611F-9068-4310-A7D3-5FAA080BBA4E}"/>
              </a:ext>
            </a:extLst>
          </p:cNvPr>
          <p:cNvPicPr>
            <a:picLocks noChangeAspect="1"/>
          </p:cNvPicPr>
          <p:nvPr/>
        </p:nvPicPr>
        <p:blipFill>
          <a:blip r:embed="rId6"/>
          <a:stretch>
            <a:fillRect/>
          </a:stretch>
        </p:blipFill>
        <p:spPr>
          <a:xfrm>
            <a:off x="5917800" y="1567452"/>
            <a:ext cx="2604881" cy="4008250"/>
          </a:xfrm>
          <a:prstGeom prst="rect">
            <a:avLst/>
          </a:prstGeom>
          <a:ln>
            <a:noFill/>
          </a:ln>
          <a:effectLst>
            <a:outerShdw blurRad="292100" dist="139700" dir="2700000" algn="tl" rotWithShape="0">
              <a:srgbClr val="333333">
                <a:alpha val="65000"/>
              </a:srgbClr>
            </a:outerShdw>
          </a:effectLst>
        </p:spPr>
      </p:pic>
      <p:pic>
        <p:nvPicPr>
          <p:cNvPr id="17" name="Picture 16" descr="A close up of a sign&#10;&#10;Description automatically generated">
            <a:extLst>
              <a:ext uri="{FF2B5EF4-FFF2-40B4-BE49-F238E27FC236}">
                <a16:creationId xmlns:a16="http://schemas.microsoft.com/office/drawing/2014/main" id="{77200420-5343-40CF-BAC8-22108884D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940040169"/>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10521</TotalTime>
  <Words>6414</Words>
  <Application>Microsoft Office PowerPoint</Application>
  <PresentationFormat>On-screen Show (4:3)</PresentationFormat>
  <Paragraphs>701</Paragraphs>
  <Slides>43</Slides>
  <Notes>36</Notes>
  <HiddenSlides>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43</vt:i4>
      </vt:variant>
    </vt:vector>
  </HeadingPairs>
  <TitlesOfParts>
    <vt:vector size="55" baseType="lpstr">
      <vt:lpstr>Agency FB</vt:lpstr>
      <vt:lpstr>Arial</vt:lpstr>
      <vt:lpstr>Arial Narrow</vt:lpstr>
      <vt:lpstr>Calibri</vt:lpstr>
      <vt:lpstr>Calibri Light</vt:lpstr>
      <vt:lpstr>Candara</vt:lpstr>
      <vt:lpstr>Lato</vt:lpstr>
      <vt:lpstr>Open Sans</vt:lpstr>
      <vt:lpstr>Segoe Print</vt:lpstr>
      <vt:lpstr>Wingdings</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102</cp:revision>
  <dcterms:created xsi:type="dcterms:W3CDTF">2020-02-12T17:24:08Z</dcterms:created>
  <dcterms:modified xsi:type="dcterms:W3CDTF">2020-04-17T15:24:28Z</dcterms:modified>
</cp:coreProperties>
</file>